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62" r:id="rId4"/>
    <p:sldId id="296" r:id="rId5"/>
    <p:sldId id="297" r:id="rId6"/>
    <p:sldId id="298" r:id="rId7"/>
    <p:sldId id="299" r:id="rId8"/>
    <p:sldId id="300" r:id="rId9"/>
    <p:sldId id="303" r:id="rId10"/>
    <p:sldId id="302" r:id="rId11"/>
    <p:sldId id="291" r:id="rId12"/>
    <p:sldId id="263" r:id="rId13"/>
    <p:sldId id="265" r:id="rId14"/>
    <p:sldId id="267" r:id="rId15"/>
    <p:sldId id="304" r:id="rId16"/>
    <p:sldId id="268" r:id="rId17"/>
    <p:sldId id="269" r:id="rId18"/>
    <p:sldId id="270" r:id="rId19"/>
    <p:sldId id="271" r:id="rId20"/>
    <p:sldId id="294" r:id="rId21"/>
    <p:sldId id="305" r:id="rId22"/>
    <p:sldId id="293" r:id="rId23"/>
    <p:sldId id="306" r:id="rId24"/>
    <p:sldId id="272" r:id="rId25"/>
    <p:sldId id="273" r:id="rId26"/>
    <p:sldId id="274" r:id="rId27"/>
    <p:sldId id="278" r:id="rId28"/>
    <p:sldId id="279" r:id="rId29"/>
    <p:sldId id="280" r:id="rId30"/>
    <p:sldId id="29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8" autoAdjust="0"/>
    <p:restoredTop sz="76779" autoAdjust="0"/>
  </p:normalViewPr>
  <p:slideViewPr>
    <p:cSldViewPr snapToGrid="0" snapToObjects="1" showGuides="1">
      <p:cViewPr varScale="1">
        <p:scale>
          <a:sx n="53" d="100"/>
          <a:sy n="53" d="100"/>
        </p:scale>
        <p:origin x="72" y="26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F1E41-7912-4865-81DC-0B9ED8A0423E}" type="datetimeFigureOut">
              <a:rPr lang="en-US" smtClean="0"/>
              <a:t>10/29/2016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3715E-A3AC-4497-A2C3-AA3453410294}" type="slidenum">
              <a:rPr lang="en-US" smtClean="0"/>
              <a:t>‹#›</a:t>
            </a:fld>
            <a:endParaRPr lang="en-US"/>
          </a:p>
        </p:txBody>
      </p:sp>
    </p:spTree>
    <p:extLst>
      <p:ext uri="{BB962C8B-B14F-4D97-AF65-F5344CB8AC3E}">
        <p14:creationId xmlns:p14="http://schemas.microsoft.com/office/powerpoint/2010/main" val="103664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cans.io/study/sonar.udp"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weirdgoogleearth.com/wp-content/uploads/2013/11/crosshair-bomb-target.jpg" TargetMode="External"/><Relationship Id="rId4" Type="http://schemas.openxmlformats.org/officeDocument/2006/relationships/hyperlink" Target="http://en.avm.de/products/fritzbox/fritzbox-749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increased VoIP adoption over the last few years, however, telephony attacks are provocative once again and we’ve seen VoIP related talks at Black Hat and DEF CON. Most manufacturers have heard the demand for APIs and web interfaces and embedded them in PBX(</a:t>
            </a:r>
            <a:r>
              <a:rPr lang="en-US" dirty="0" err="1" smtClean="0"/>
              <a:t>es</a:t>
            </a:r>
            <a:r>
              <a:rPr lang="en-US" dirty="0" smtClean="0"/>
              <a:t>) and phones – of course not always in a secure fashion. So, tonight we’re going to talk about the</a:t>
            </a:r>
            <a:r>
              <a:rPr lang="en-US" baseline="0" dirty="0" smtClean="0"/>
              <a:t> intersection of “the web” and modern voice over IP systems. I’ll apply some of the OWASP Top 10 to the common vulnerabilities and briefly discuss some of the things one can do with a compromised VoIP system beyond just making free phone calls.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a:t>
            </a:fld>
            <a:endParaRPr lang="en-US"/>
          </a:p>
        </p:txBody>
      </p:sp>
    </p:spTree>
    <p:extLst>
      <p:ext uri="{BB962C8B-B14F-4D97-AF65-F5344CB8AC3E}">
        <p14:creationId xmlns:p14="http://schemas.microsoft.com/office/powerpoint/2010/main" val="364652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lang="en" sz="1200" b="0" i="0" u="none" strike="noStrike" cap="none" baseline="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793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AMI provides a mechanism to control where channels execute in the </a:t>
            </a:r>
            <a:r>
              <a:rPr lang="en-US" sz="1200" b="0" i="0" kern="1200" dirty="0" err="1" smtClean="0">
                <a:solidFill>
                  <a:schemeClr val="tx1"/>
                </a:solidFill>
                <a:effectLst/>
                <a:latin typeface="+mn-lt"/>
                <a:ea typeface="+mn-ea"/>
                <a:cs typeface="+mn-cs"/>
              </a:rPr>
              <a:t>dialplan</a:t>
            </a:r>
            <a:r>
              <a:rPr lang="en-US" sz="1200" b="0" i="0" kern="1200" dirty="0" smtClean="0">
                <a:solidFill>
                  <a:schemeClr val="tx1"/>
                </a:solidFill>
                <a:effectLst/>
                <a:latin typeface="+mn-lt"/>
                <a:ea typeface="+mn-ea"/>
                <a:cs typeface="+mn-cs"/>
              </a:rPr>
              <a:t>. Unlike AGI, AMI is an asynchronous, event driven interface. For the most part, AMI does not provide mechanisms to control channel execution - rather, it provides information about the state of the channels and controls about where the channels are executing.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AGI is analogous to CGI in Apache. AGI provides an interface between the Asterisk </a:t>
            </a:r>
            <a:r>
              <a:rPr lang="en-US" sz="1200" b="0" i="0" kern="1200" dirty="0" err="1" smtClean="0">
                <a:solidFill>
                  <a:schemeClr val="tx1"/>
                </a:solidFill>
                <a:effectLst/>
                <a:latin typeface="+mn-lt"/>
                <a:ea typeface="+mn-ea"/>
                <a:cs typeface="+mn-cs"/>
              </a:rPr>
              <a:t>dialplan</a:t>
            </a:r>
            <a:r>
              <a:rPr lang="en-US" sz="1200" b="0" i="0" kern="1200" dirty="0" smtClean="0">
                <a:solidFill>
                  <a:schemeClr val="tx1"/>
                </a:solidFill>
                <a:effectLst/>
                <a:latin typeface="+mn-lt"/>
                <a:ea typeface="+mn-ea"/>
                <a:cs typeface="+mn-cs"/>
              </a:rPr>
              <a:t> and an external program that wants to manipulate a channel in the </a:t>
            </a:r>
            <a:r>
              <a:rPr lang="en-US" sz="1200" b="0" i="0" kern="1200" dirty="0" err="1" smtClean="0">
                <a:solidFill>
                  <a:schemeClr val="tx1"/>
                </a:solidFill>
                <a:effectLst/>
                <a:latin typeface="+mn-lt"/>
                <a:ea typeface="+mn-ea"/>
                <a:cs typeface="+mn-cs"/>
              </a:rPr>
              <a:t>dialplan</a:t>
            </a:r>
            <a:r>
              <a:rPr lang="en-US" sz="1200" b="0" i="0" kern="1200" dirty="0" smtClean="0">
                <a:solidFill>
                  <a:schemeClr val="tx1"/>
                </a:solidFill>
                <a:effectLst/>
                <a:latin typeface="+mn-lt"/>
                <a:ea typeface="+mn-ea"/>
                <a:cs typeface="+mn-cs"/>
              </a:rPr>
              <a:t>. In general, the interface is synchronous - actions taken on a channel from an AGI block and do not return until the action is completed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so, before Asterisk 12, if you wanted your own custom communication application, you could:</a:t>
            </a:r>
          </a:p>
          <a:p>
            <a:r>
              <a:rPr lang="en-US" sz="1200" b="0" i="0" kern="1200" dirty="0" smtClean="0">
                <a:solidFill>
                  <a:schemeClr val="tx1"/>
                </a:solidFill>
                <a:effectLst/>
                <a:latin typeface="+mn-lt"/>
                <a:ea typeface="+mn-ea"/>
                <a:cs typeface="+mn-cs"/>
              </a:rPr>
              <a:t>Write an Asterisk module in C, </a:t>
            </a:r>
            <a:r>
              <a:rPr lang="en-US" sz="1200" b="1" i="0" kern="1200" dirty="0" smtClean="0">
                <a:solidFill>
                  <a:schemeClr val="tx1"/>
                </a:solidFill>
                <a:effectLst/>
                <a:latin typeface="+mn-lt"/>
                <a:ea typeface="+mn-ea"/>
                <a:cs typeface="+mn-cs"/>
              </a:rPr>
              <a:t>or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Write a custom application using both AGI and AMI, performing some herculean effort to marry the two APIs together (as well as some </a:t>
            </a:r>
            <a:r>
              <a:rPr lang="en-US" sz="1200" b="0" i="0" kern="1200" dirty="0" err="1" smtClean="0">
                <a:solidFill>
                  <a:schemeClr val="tx1"/>
                </a:solidFill>
                <a:effectLst/>
                <a:latin typeface="+mn-lt"/>
                <a:ea typeface="+mn-ea"/>
                <a:cs typeface="+mn-cs"/>
              </a:rPr>
              <a:t>dialplan</a:t>
            </a:r>
            <a:r>
              <a:rPr lang="en-US" sz="1200" b="0" i="0" kern="1200" dirty="0" smtClean="0">
                <a:solidFill>
                  <a:schemeClr val="tx1"/>
                </a:solidFill>
                <a:effectLst/>
                <a:latin typeface="+mn-lt"/>
                <a:ea typeface="+mn-ea"/>
                <a:cs typeface="+mn-cs"/>
              </a:rPr>
              <a:t> trickery)</a:t>
            </a:r>
          </a:p>
          <a:p>
            <a:endParaRPr lang="en-US" dirty="0" smtClean="0"/>
          </a:p>
          <a:p>
            <a:r>
              <a:rPr lang="en-US" dirty="0" smtClean="0"/>
              <a:t>http://www.voip-info.org/wiki/view/Asterisk+manager+API</a:t>
            </a:r>
          </a:p>
          <a:p>
            <a:r>
              <a:rPr lang="en-US" dirty="0" smtClean="0"/>
              <a:t>http://www.voip-info.org/wiki/view/Asterisk+AGI</a:t>
            </a:r>
          </a:p>
          <a:p>
            <a:r>
              <a:rPr lang="en-US" dirty="0" smtClean="0"/>
              <a:t>https://wiki.asterisk.org/wiki/pages/viewpage.action?pageId=29395573 </a:t>
            </a:r>
          </a:p>
        </p:txBody>
      </p:sp>
      <p:sp>
        <p:nvSpPr>
          <p:cNvPr id="4" name="Slide Number Placeholder 3"/>
          <p:cNvSpPr>
            <a:spLocks noGrp="1"/>
          </p:cNvSpPr>
          <p:nvPr>
            <p:ph type="sldNum" sz="quarter" idx="10"/>
          </p:nvPr>
        </p:nvSpPr>
        <p:spPr/>
        <p:txBody>
          <a:bodyPr/>
          <a:lstStyle/>
          <a:p>
            <a:fld id="{E64B2C7D-AAF9-8F40-B7E0-22F8D5C01851}" type="slidenum">
              <a:rPr lang="en-US" smtClean="0"/>
              <a:t>13</a:t>
            </a:fld>
            <a:endParaRPr lang="en-US"/>
          </a:p>
        </p:txBody>
      </p:sp>
    </p:spTree>
    <p:extLst>
      <p:ext uri="{BB962C8B-B14F-4D97-AF65-F5344CB8AC3E}">
        <p14:creationId xmlns:p14="http://schemas.microsoft.com/office/powerpoint/2010/main" val="2608052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D63C8-9E85-4F73-83B0-83384EFF7CB2}" type="slidenum">
              <a:rPr lang="en-US" smtClean="0"/>
              <a:t>14</a:t>
            </a:fld>
            <a:endParaRPr lang="en-US"/>
          </a:p>
        </p:txBody>
      </p:sp>
    </p:spTree>
    <p:extLst>
      <p:ext uri="{BB962C8B-B14F-4D97-AF65-F5344CB8AC3E}">
        <p14:creationId xmlns:p14="http://schemas.microsoft.com/office/powerpoint/2010/main" val="232493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standard </a:t>
            </a:r>
            <a:r>
              <a:rPr lang="en-US" dirty="0" err="1" smtClean="0"/>
              <a:t>SQLi</a:t>
            </a:r>
            <a:r>
              <a:rPr lang="en-US" dirty="0" smtClean="0"/>
              <a:t> is of course present</a:t>
            </a:r>
            <a:r>
              <a:rPr lang="en-US" baseline="0" dirty="0" smtClean="0"/>
              <a:t> in various web interfaces, most usually parameters that aren’t sanitized  </a:t>
            </a:r>
          </a:p>
          <a:p>
            <a:r>
              <a:rPr lang="en-US" dirty="0" smtClean="0"/>
              <a:t>However what people hadn’t considered was the fact that dial plan</a:t>
            </a:r>
            <a:r>
              <a:rPr lang="en-US" baseline="0" dirty="0" smtClean="0"/>
              <a:t> information is sometimes looked up in a database, so SIP URL information from source or destination number could be used to execute SQL commands if not sanitized. (CVE-2007-5488 in Asterisk)</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17</a:t>
            </a:fld>
            <a:endParaRPr lang="en-US"/>
          </a:p>
        </p:txBody>
      </p:sp>
    </p:spTree>
    <p:extLst>
      <p:ext uri="{BB962C8B-B14F-4D97-AF65-F5344CB8AC3E}">
        <p14:creationId xmlns:p14="http://schemas.microsoft.com/office/powerpoint/2010/main" val="407717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smtClean="0"/>
              <a:t>SIP </a:t>
            </a:r>
            <a:r>
              <a:rPr lang="en-US" dirty="0" smtClean="0"/>
              <a:t>authentication uses a challenge response mechanism that is dated and considered insecure.</a:t>
            </a:r>
          </a:p>
          <a:p>
            <a:pPr lvl="0" rtl="0">
              <a:spcBef>
                <a:spcPts val="0"/>
              </a:spcBef>
              <a:buClr>
                <a:schemeClr val="dk1"/>
              </a:buClr>
              <a:buFont typeface="Arial"/>
              <a:buNone/>
            </a:pPr>
            <a:endParaRPr lang="en-US" dirty="0" smtClean="0"/>
          </a:p>
          <a:p>
            <a:pPr lvl="0" rtl="0">
              <a:spcBef>
                <a:spcPts val="0"/>
              </a:spcBef>
              <a:buClr>
                <a:schemeClr val="dk1"/>
              </a:buClr>
              <a:buSzPct val="25000"/>
              <a:buFont typeface="Arial"/>
              <a:buNone/>
            </a:pPr>
            <a:r>
              <a:rPr lang="en-US" dirty="0" smtClean="0"/>
              <a:t>Besides signaling and call confidentiality, this i</a:t>
            </a:r>
            <a:r>
              <a:rPr lang="en-US" baseline="0" dirty="0" smtClean="0"/>
              <a:t>s </a:t>
            </a:r>
            <a:r>
              <a:rPr lang="en-US" dirty="0" smtClean="0"/>
              <a:t>another reason why SIP and RTP can be encrypted and carried over </a:t>
            </a:r>
            <a:r>
              <a:rPr lang="en-US" baseline="0" dirty="0" smtClean="0"/>
              <a:t>TLS and SRTP. </a:t>
            </a:r>
            <a:r>
              <a:rPr lang="en-US" dirty="0" smtClean="0"/>
              <a:t>That’s great, but m</a:t>
            </a:r>
            <a:r>
              <a:rPr lang="en-US" baseline="0" dirty="0" smtClean="0"/>
              <a:t>ost imp</a:t>
            </a:r>
            <a:r>
              <a:rPr lang="en-US" dirty="0" smtClean="0"/>
              <a:t>lementers</a:t>
            </a:r>
            <a:r>
              <a:rPr lang="en-US" baseline="0" dirty="0" smtClean="0"/>
              <a:t> </a:t>
            </a:r>
            <a:r>
              <a:rPr lang="en-US" dirty="0" smtClean="0"/>
              <a:t>only use server authentication, and administrators don’t take the time to configure mutual authentication where both the server and endpoint authenticate each other’s certs. C</a:t>
            </a:r>
            <a:r>
              <a:rPr lang="en-US" baseline="0" dirty="0" smtClean="0"/>
              <a:t>ertificate management </a:t>
            </a:r>
            <a:r>
              <a:rPr lang="en-US" dirty="0" smtClean="0"/>
              <a:t>is too “</a:t>
            </a:r>
            <a:r>
              <a:rPr lang="en-US" baseline="0" dirty="0" smtClean="0"/>
              <a:t>hard</a:t>
            </a:r>
            <a:r>
              <a:rPr lang="en-US" dirty="0" smtClean="0"/>
              <a:t>”</a:t>
            </a:r>
            <a:r>
              <a:rPr lang="en-US" baseline="0" dirty="0" smtClean="0"/>
              <a:t>.</a:t>
            </a:r>
          </a:p>
          <a:p>
            <a:pPr lvl="0" rtl="0">
              <a:spcBef>
                <a:spcPts val="0"/>
              </a:spcBef>
              <a:buClr>
                <a:schemeClr val="dk1"/>
              </a:buClr>
              <a:buSzPct val="25000"/>
              <a:buFont typeface="Arial"/>
              <a:buNone/>
            </a:pPr>
            <a:endParaRPr lang="en-US" baseline="0" dirty="0" smtClean="0"/>
          </a:p>
          <a:p>
            <a:r>
              <a:rPr lang="en-US" baseline="0" dirty="0" smtClean="0"/>
              <a:t>Of course unless you have cracking protections like fail2ban or a VoIP security appliance then SIP credential cracking can be easy since SIP / VoIP tends to have a lack of anti-automation features</a:t>
            </a:r>
          </a:p>
          <a:p>
            <a:endParaRPr lang="en-US" baseline="0" dirty="0" smtClean="0"/>
          </a:p>
          <a:p>
            <a:r>
              <a:rPr lang="en-US" baseline="0" dirty="0" smtClean="0"/>
              <a:t>More recent versions of Asterisk may not respond or will send back the same error code for all extensions, but good research and use of an alternative SIP method in the scan usually allows a bypass.</a:t>
            </a:r>
          </a:p>
          <a:p>
            <a:endParaRPr lang="en-US" baseline="0" dirty="0" smtClean="0"/>
          </a:p>
          <a:p>
            <a:r>
              <a:rPr lang="en-US" baseline="0" dirty="0" err="1" smtClean="0"/>
              <a:t>WebRTC</a:t>
            </a:r>
            <a:endParaRPr lang="en-US" baseline="0" dirty="0" smtClean="0"/>
          </a:p>
          <a:p>
            <a:r>
              <a:rPr lang="en-US" dirty="0" smtClean="0"/>
              <a:t>Naïve implementations still vulnerable to </a:t>
            </a:r>
            <a:r>
              <a:rPr lang="en-US" dirty="0" err="1" smtClean="0"/>
              <a:t>MiTM</a:t>
            </a:r>
            <a:endParaRPr lang="en-US" dirty="0" smtClean="0"/>
          </a:p>
          <a:p>
            <a:r>
              <a:rPr lang="en-US" dirty="0" smtClean="0"/>
              <a:t>TLS / WSS not required</a:t>
            </a:r>
          </a:p>
          <a:p>
            <a:r>
              <a:rPr lang="en-US" dirty="0" smtClean="0"/>
              <a:t>DTLS used, but with self signed certs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https://webrtchacks.com/webrtc-and-man-in-the-middle-attacks/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D2D63C8-9E85-4F73-83B0-83384EFF7CB2}" type="slidenum">
              <a:rPr lang="en-US" smtClean="0"/>
              <a:t>18</a:t>
            </a:fld>
            <a:endParaRPr lang="en-US"/>
          </a:p>
        </p:txBody>
      </p:sp>
    </p:spTree>
    <p:extLst>
      <p:ext uri="{BB962C8B-B14F-4D97-AF65-F5344CB8AC3E}">
        <p14:creationId xmlns:p14="http://schemas.microsoft.com/office/powerpoint/2010/main" val="13728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19</a:t>
            </a:fld>
            <a:endParaRPr lang="en-US"/>
          </a:p>
        </p:txBody>
      </p:sp>
    </p:spTree>
    <p:extLst>
      <p:ext uri="{BB962C8B-B14F-4D97-AF65-F5344CB8AC3E}">
        <p14:creationId xmlns:p14="http://schemas.microsoft.com/office/powerpoint/2010/main" val="2721875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admin interface in the internet??</a:t>
            </a:r>
          </a:p>
          <a:p>
            <a:r>
              <a:rPr lang="en-US" dirty="0" smtClean="0"/>
              <a:t>Default passwords – there are versions of</a:t>
            </a:r>
            <a:r>
              <a:rPr lang="en-US" baseline="0" dirty="0" smtClean="0"/>
              <a:t> </a:t>
            </a:r>
            <a:r>
              <a:rPr lang="en-US" baseline="0" dirty="0" err="1" smtClean="0"/>
              <a:t>FreePBX</a:t>
            </a:r>
            <a:r>
              <a:rPr lang="en-US" baseline="0" dirty="0" smtClean="0"/>
              <a:t> that have an admin password that is not settable via the GUI, but grants GUI access! </a:t>
            </a:r>
            <a:endParaRPr lang="en-US" dirty="0" smtClean="0"/>
          </a:p>
          <a:p>
            <a:r>
              <a:rPr lang="en-US" dirty="0" smtClean="0"/>
              <a:t>http://www.voip-info.org/wiki/view/Asterisk+sip+allowguest</a:t>
            </a:r>
          </a:p>
          <a:p>
            <a:r>
              <a:rPr lang="en-US" dirty="0" err="1" smtClean="0"/>
              <a:t>Auth</a:t>
            </a:r>
            <a:r>
              <a:rPr lang="en-US" dirty="0" smtClean="0"/>
              <a:t>-always-reject not enabled</a:t>
            </a:r>
          </a:p>
          <a:p>
            <a:r>
              <a:rPr lang="en-US" dirty="0" smtClean="0"/>
              <a:t>Guest</a:t>
            </a:r>
            <a:r>
              <a:rPr lang="en-US" baseline="0" dirty="0" smtClean="0"/>
              <a:t> Calls is bad if </a:t>
            </a:r>
            <a:r>
              <a:rPr lang="en-US" baseline="0" dirty="0" err="1" smtClean="0"/>
              <a:t>dialplan</a:t>
            </a:r>
            <a:r>
              <a:rPr lang="en-US" baseline="0" dirty="0" smtClean="0"/>
              <a:t> is not configured properly</a:t>
            </a:r>
            <a:endParaRPr lang="en-US" dirty="0" smtClean="0"/>
          </a:p>
          <a:p>
            <a:r>
              <a:rPr lang="en-US" dirty="0" smtClean="0"/>
              <a:t>Easily </a:t>
            </a:r>
            <a:r>
              <a:rPr lang="en-US" dirty="0" err="1" smtClean="0"/>
              <a:t>crackable</a:t>
            </a:r>
            <a:r>
              <a:rPr lang="en-US" dirty="0" smtClean="0"/>
              <a:t> passwords for SIP but also voicemail – there are sweatshops that just target pins!</a:t>
            </a:r>
          </a:p>
          <a:p>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24</a:t>
            </a:fld>
            <a:endParaRPr lang="en-US"/>
          </a:p>
        </p:txBody>
      </p:sp>
    </p:spTree>
    <p:extLst>
      <p:ext uri="{BB962C8B-B14F-4D97-AF65-F5344CB8AC3E}">
        <p14:creationId xmlns:p14="http://schemas.microsoft.com/office/powerpoint/2010/main" val="414583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a:t>
            </a:r>
            <a:r>
              <a:rPr lang="en-US" baseline="0" dirty="0" err="1" smtClean="0"/>
              <a:t>cleartext</a:t>
            </a:r>
            <a:r>
              <a:rPr lang="en-US" baseline="0" dirty="0" smtClean="0"/>
              <a:t> protocol that in many cases tells you the exact manufacturer and version of software you’re trying to crack</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25</a:t>
            </a:fld>
            <a:endParaRPr lang="en-US"/>
          </a:p>
        </p:txBody>
      </p:sp>
    </p:spTree>
    <p:extLst>
      <p:ext uri="{BB962C8B-B14F-4D97-AF65-F5344CB8AC3E}">
        <p14:creationId xmlns:p14="http://schemas.microsoft.com/office/powerpoint/2010/main" val="416147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www.cvedetails.com</a:t>
            </a:r>
            <a:r>
              <a:rPr lang="en-US" dirty="0" smtClean="0"/>
              <a:t>/vulnerability-list/vendor_id-6284/</a:t>
            </a:r>
            <a:r>
              <a:rPr lang="en-US" dirty="0" err="1" smtClean="0"/>
              <a:t>Asterisk.html</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26</a:t>
            </a:fld>
            <a:endParaRPr lang="en-US"/>
          </a:p>
        </p:txBody>
      </p:sp>
    </p:spTree>
    <p:extLst>
      <p:ext uri="{BB962C8B-B14F-4D97-AF65-F5344CB8AC3E}">
        <p14:creationId xmlns:p14="http://schemas.microsoft.com/office/powerpoint/2010/main" val="943526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that many soft phones, SIP</a:t>
            </a:r>
            <a:r>
              <a:rPr lang="en-US" baseline="0" dirty="0" smtClean="0"/>
              <a:t> hard phones, ATAs, </a:t>
            </a:r>
            <a:r>
              <a:rPr lang="en-US" baseline="0" dirty="0" err="1" smtClean="0"/>
              <a:t>etc</a:t>
            </a:r>
            <a:r>
              <a:rPr lang="en-US" baseline="0" dirty="0" smtClean="0"/>
              <a:t> have web admin interfaces and that these are probably not security scanned like your other admin interfaces are. Some have been found to have default passwords …</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27</a:t>
            </a:fld>
            <a:endParaRPr lang="en-US"/>
          </a:p>
        </p:txBody>
      </p:sp>
    </p:spTree>
    <p:extLst>
      <p:ext uri="{BB962C8B-B14F-4D97-AF65-F5344CB8AC3E}">
        <p14:creationId xmlns:p14="http://schemas.microsoft.com/office/powerpoint/2010/main" val="683839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5D4F6A-F21A-B146-9710-E3E65B62FC41}" type="slidenum">
              <a:rPr lang="en-US" smtClean="0"/>
              <a:pPr>
                <a:defRPr/>
              </a:pPr>
              <a:t>3</a:t>
            </a:fld>
            <a:endParaRPr lang="en-US"/>
          </a:p>
        </p:txBody>
      </p:sp>
    </p:spTree>
    <p:extLst>
      <p:ext uri="{BB962C8B-B14F-4D97-AF65-F5344CB8AC3E}">
        <p14:creationId xmlns:p14="http://schemas.microsoft.com/office/powerpoint/2010/main" val="4059175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PBX users will have the authority to set up follow-me or </a:t>
            </a:r>
            <a:r>
              <a:rPr lang="en-US" baseline="0" dirty="0" err="1" smtClean="0"/>
              <a:t>simring</a:t>
            </a:r>
            <a:r>
              <a:rPr lang="en-US" baseline="0" dirty="0" smtClean="0"/>
              <a:t> type services via their client or voicemail prompts. In most cases nothing is tracking </a:t>
            </a:r>
            <a:endParaRPr lang="en-US" dirty="0"/>
          </a:p>
        </p:txBody>
      </p:sp>
      <p:sp>
        <p:nvSpPr>
          <p:cNvPr id="4" name="Slide Number Placeholder 3"/>
          <p:cNvSpPr>
            <a:spLocks noGrp="1"/>
          </p:cNvSpPr>
          <p:nvPr>
            <p:ph type="sldNum" sz="quarter" idx="10"/>
          </p:nvPr>
        </p:nvSpPr>
        <p:spPr/>
        <p:txBody>
          <a:bodyPr/>
          <a:lstStyle/>
          <a:p>
            <a:fld id="{ECD3715E-A3AC-4497-A2C3-AA3453410294}" type="slidenum">
              <a:rPr lang="en-US" smtClean="0"/>
              <a:t>28</a:t>
            </a:fld>
            <a:endParaRPr lang="en-US"/>
          </a:p>
        </p:txBody>
      </p:sp>
    </p:spTree>
    <p:extLst>
      <p:ext uri="{BB962C8B-B14F-4D97-AF65-F5344CB8AC3E}">
        <p14:creationId xmlns:p14="http://schemas.microsoft.com/office/powerpoint/2010/main" val="2641060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Voicemail</a:t>
            </a:r>
            <a:r>
              <a:rPr lang="en-US" baseline="0" dirty="0" smtClean="0"/>
              <a:t> hacking</a:t>
            </a:r>
          </a:p>
          <a:p>
            <a:r>
              <a:rPr lang="en-US" baseline="0" dirty="0" smtClean="0"/>
              <a:t>IVR hacking</a:t>
            </a:r>
          </a:p>
          <a:p>
            <a:r>
              <a:rPr lang="en-US" baseline="0" dirty="0" smtClean="0"/>
              <a:t>Misconfigured PBX’s setup to commit fraud or long distance calling</a:t>
            </a:r>
            <a:endParaRPr lang="en-US" dirty="0"/>
          </a:p>
        </p:txBody>
      </p:sp>
      <p:sp>
        <p:nvSpPr>
          <p:cNvPr id="4" name="Slide Number Placeholder 3"/>
          <p:cNvSpPr>
            <a:spLocks noGrp="1"/>
          </p:cNvSpPr>
          <p:nvPr>
            <p:ph type="sldNum" sz="quarter" idx="10"/>
          </p:nvPr>
        </p:nvSpPr>
        <p:spPr/>
        <p:txBody>
          <a:bodyPr/>
          <a:lstStyle/>
          <a:p>
            <a:fld id="{E64B2C7D-AAF9-8F40-B7E0-22F8D5C01851}" type="slidenum">
              <a:rPr lang="en-US" smtClean="0"/>
              <a:t>29</a:t>
            </a:fld>
            <a:endParaRPr lang="en-US"/>
          </a:p>
        </p:txBody>
      </p:sp>
    </p:spTree>
    <p:extLst>
      <p:ext uri="{BB962C8B-B14F-4D97-AF65-F5344CB8AC3E}">
        <p14:creationId xmlns:p14="http://schemas.microsoft.com/office/powerpoint/2010/main" val="350355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assume for a moment that you have compromised a PBX and you can make phone calls. Here are j</a:t>
            </a:r>
            <a:r>
              <a:rPr lang="en-US" dirty="0" smtClean="0"/>
              <a:t>ust two of</a:t>
            </a:r>
            <a:r>
              <a:rPr lang="en-US" baseline="0" dirty="0" smtClean="0"/>
              <a:t> the more popular fraud schemes that are possible once you “own” a PBX. </a:t>
            </a:r>
            <a:endParaRPr lang="en-US" dirty="0"/>
          </a:p>
        </p:txBody>
      </p:sp>
      <p:sp>
        <p:nvSpPr>
          <p:cNvPr id="4" name="Slide Number Placeholder 3"/>
          <p:cNvSpPr>
            <a:spLocks noGrp="1"/>
          </p:cNvSpPr>
          <p:nvPr>
            <p:ph type="sldNum" sz="quarter" idx="10"/>
          </p:nvPr>
        </p:nvSpPr>
        <p:spPr/>
        <p:txBody>
          <a:bodyPr/>
          <a:lstStyle/>
          <a:p>
            <a:fld id="{ECD3715E-A3AC-4497-A2C3-AA3453410294}" type="slidenum">
              <a:rPr lang="en-US" smtClean="0"/>
              <a:t>4</a:t>
            </a:fld>
            <a:endParaRPr lang="en-US"/>
          </a:p>
        </p:txBody>
      </p:sp>
    </p:spTree>
    <p:extLst>
      <p:ext uri="{BB962C8B-B14F-4D97-AF65-F5344CB8AC3E}">
        <p14:creationId xmlns:p14="http://schemas.microsoft.com/office/powerpoint/2010/main" val="348771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get a number to drive calls to and a share of profit per minute</a:t>
            </a:r>
          </a:p>
          <a:p>
            <a:r>
              <a:rPr lang="en-US" dirty="0" smtClean="0"/>
              <a:t>Note the</a:t>
            </a:r>
            <a:r>
              <a:rPr lang="en-US" baseline="0" dirty="0" smtClean="0"/>
              <a:t> test number. This is one of the first ones you’ll see going out your network</a:t>
            </a:r>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5</a:t>
            </a:fld>
            <a:endParaRPr lang="en-US"/>
          </a:p>
        </p:txBody>
      </p:sp>
    </p:spTree>
    <p:extLst>
      <p:ext uri="{BB962C8B-B14F-4D97-AF65-F5344CB8AC3E}">
        <p14:creationId xmlns:p14="http://schemas.microsoft.com/office/powerpoint/2010/main" val="128313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6</a:t>
            </a:fld>
            <a:endParaRPr lang="en-US"/>
          </a:p>
        </p:txBody>
      </p:sp>
    </p:spTree>
    <p:extLst>
      <p:ext uri="{BB962C8B-B14F-4D97-AF65-F5344CB8AC3E}">
        <p14:creationId xmlns:p14="http://schemas.microsoft.com/office/powerpoint/2010/main" val="177301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Call routing sold on exchange where players remain anonymous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http://www.billingworld.com/articles/2000/09/bandwidth-and-minutes-exchange-rating-billing-and.aspx</a:t>
            </a:r>
          </a:p>
          <a:p>
            <a:endParaRPr lang="en-US" sz="1200" b="0" i="0" u="none" strike="noStrike" kern="1200" baseline="0" dirty="0" smtClean="0">
              <a:solidFill>
                <a:schemeClr val="tx1"/>
              </a:solidFill>
              <a:latin typeface="+mn-lt"/>
              <a:ea typeface="+mn-ea"/>
              <a:cs typeface="+mn-cs"/>
            </a:endParaRPr>
          </a:p>
          <a:p>
            <a:r>
              <a:rPr lang="en-US" dirty="0" smtClean="0"/>
              <a:t>Fraudster uses compromised system to forward traffic between two valid service providers for attractive rates, usually advertised on wholesale marketplace websites</a:t>
            </a:r>
          </a:p>
          <a:p>
            <a:r>
              <a:rPr lang="en-US" dirty="0" smtClean="0"/>
              <a:t>Revenue paid to fraudster by operators who route calls to the fraudulent trunk; Paid daily or weekly, valid subscriber billed monthly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Wholesale providers provide transit capabilities to other operators and networks </a:t>
            </a:r>
          </a:p>
          <a:p>
            <a:r>
              <a:rPr lang="en-US" sz="1200" b="0" i="0" u="none" strike="noStrike" kern="1200" baseline="0" dirty="0" smtClean="0">
                <a:solidFill>
                  <a:schemeClr val="tx1"/>
                </a:solidFill>
                <a:latin typeface="+mn-lt"/>
                <a:ea typeface="+mn-ea"/>
                <a:cs typeface="+mn-cs"/>
              </a:rPr>
              <a:t>So these organizations have no consumer customers only provide services to other carriers </a:t>
            </a:r>
          </a:p>
          <a:p>
            <a:r>
              <a:rPr lang="en-US" sz="1200" b="0" i="0" u="none" strike="noStrike" kern="1200" baseline="0" dirty="0" smtClean="0">
                <a:solidFill>
                  <a:schemeClr val="tx1"/>
                </a:solidFill>
                <a:latin typeface="+mn-lt"/>
                <a:ea typeface="+mn-ea"/>
                <a:cs typeface="+mn-cs"/>
              </a:rPr>
              <a:t>–This mean that normal service providers do not need to have interconnection points with every destination around the world </a:t>
            </a:r>
          </a:p>
          <a:p>
            <a:r>
              <a:rPr lang="en-US" sz="1200" b="0" i="0" u="none" strike="noStrike" kern="1200" baseline="0" dirty="0" smtClean="0">
                <a:solidFill>
                  <a:schemeClr val="tx1"/>
                </a:solidFill>
                <a:latin typeface="+mn-lt"/>
                <a:ea typeface="+mn-ea"/>
                <a:cs typeface="+mn-cs"/>
              </a:rPr>
              <a:t>The wholesale networks provide the backbone for international calling services </a:t>
            </a:r>
          </a:p>
          <a:p>
            <a:r>
              <a:rPr lang="en-US" sz="1200" b="0" i="0" u="none" strike="noStrike" kern="1200" baseline="0" dirty="0" smtClean="0">
                <a:solidFill>
                  <a:schemeClr val="tx1"/>
                </a:solidFill>
                <a:latin typeface="+mn-lt"/>
                <a:ea typeface="+mn-ea"/>
                <a:cs typeface="+mn-cs"/>
              </a:rPr>
              <a:t>The wholesale carrier can only see transit traffic; Typically, no local traffic of carriers, no customer details, partial call data records are available to them </a:t>
            </a: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7</a:t>
            </a:fld>
            <a:endParaRPr lang="en-US"/>
          </a:p>
        </p:txBody>
      </p:sp>
    </p:spTree>
    <p:extLst>
      <p:ext uri="{BB962C8B-B14F-4D97-AF65-F5344CB8AC3E}">
        <p14:creationId xmlns:p14="http://schemas.microsoft.com/office/powerpoint/2010/main" val="202906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Wholesale providers provide transit capabilities to other operators and networks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these organizations have no consumer customers only provide services to other carriers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mean that normal service providers do not need to have interconnection points with every destination around the world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wholesale networks provide the backbone for international calling services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wholesale carrier can only see transit traffic; Typically, no local traffic of carriers, no customer details, partial call data records are available to them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You charge a rate that undercuts the regular SIP </a:t>
            </a:r>
            <a:r>
              <a:rPr lang="en-US" sz="1200" b="0" i="0" u="none" strike="noStrike" kern="1200" baseline="0" dirty="0" err="1" smtClean="0">
                <a:solidFill>
                  <a:schemeClr val="tx1"/>
                </a:solidFill>
                <a:latin typeface="+mn-lt"/>
                <a:ea typeface="+mn-ea"/>
                <a:cs typeface="+mn-cs"/>
              </a:rPr>
              <a:t>trunking</a:t>
            </a:r>
            <a:r>
              <a:rPr lang="en-US" sz="1200" b="0" i="0" u="none" strike="noStrike" kern="1200" baseline="0" dirty="0" smtClean="0">
                <a:solidFill>
                  <a:schemeClr val="tx1"/>
                </a:solidFill>
                <a:latin typeface="+mn-lt"/>
                <a:ea typeface="+mn-ea"/>
                <a:cs typeface="+mn-cs"/>
              </a:rPr>
              <a:t> providers because you don’t have to pay tariffs or the in-country charges for the trunks that connect to the phone network.</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http://www.billingworld.com/articles/2000/09/bandwidth-and-minutes-exchange-rating-billing-and.aspx</a:t>
            </a:r>
          </a:p>
          <a:p>
            <a:endParaRPr lang="en-US" sz="1200" b="0" i="0" u="none" strike="noStrike" kern="1200" baseline="0" dirty="0" smtClean="0">
              <a:solidFill>
                <a:schemeClr val="tx1"/>
              </a:solidFill>
              <a:latin typeface="+mn-lt"/>
              <a:ea typeface="+mn-ea"/>
              <a:cs typeface="+mn-cs"/>
            </a:endParaRPr>
          </a:p>
          <a:p>
            <a:r>
              <a:rPr lang="en-US" dirty="0" smtClean="0"/>
              <a:t>Fraudster uses compromised system to forward traffic between two valid service providers for attractive rates, usually advertised on wholesale marketplace websites</a:t>
            </a:r>
          </a:p>
          <a:p>
            <a:r>
              <a:rPr lang="en-US" dirty="0" smtClean="0"/>
              <a:t>Revenue paid to fraudster by operators who route calls to the fraudulent trunk; Paid daily or weekly, valid subscriber billed monthly</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5AEF99-92AD-4296-A1CB-1763D58774D4}" type="slidenum">
              <a:rPr lang="en-US" smtClean="0"/>
              <a:t>8</a:t>
            </a:fld>
            <a:endParaRPr lang="en-US"/>
          </a:p>
        </p:txBody>
      </p:sp>
    </p:spTree>
    <p:extLst>
      <p:ext uri="{BB962C8B-B14F-4D97-AF65-F5344CB8AC3E}">
        <p14:creationId xmlns:p14="http://schemas.microsoft.com/office/powerpoint/2010/main" val="132829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As an exercise </a:t>
            </a:r>
            <a:r>
              <a:rPr lang="en" dirty="0" smtClean="0"/>
              <a:t>I took </a:t>
            </a:r>
            <a:r>
              <a:rPr lang="en" dirty="0" smtClean="0"/>
              <a:t>the Rapid7 </a:t>
            </a:r>
            <a:r>
              <a:rPr lang="en" dirty="0"/>
              <a:t>Internet Wide Scan Data results for SIP UDP and did some quick analysis using ElasticSearch and Kibana </a:t>
            </a:r>
            <a:r>
              <a:rPr lang="en" dirty="0" smtClean="0"/>
              <a:t>visualization back in 2015 in preparation for my DEF</a:t>
            </a:r>
            <a:r>
              <a:rPr lang="en" baseline="0" dirty="0" smtClean="0"/>
              <a:t> CON talk</a:t>
            </a:r>
            <a:r>
              <a:rPr lang="en" dirty="0" smtClean="0"/>
              <a:t>. </a:t>
            </a:r>
            <a:r>
              <a:rPr lang="en" baseline="0" dirty="0" smtClean="0"/>
              <a:t> The </a:t>
            </a:r>
            <a:r>
              <a:rPr lang="en" dirty="0" smtClean="0"/>
              <a:t>SIP </a:t>
            </a:r>
            <a:r>
              <a:rPr lang="en" dirty="0"/>
              <a:t>scan included a single OPTIONS request to port 5060 at each address, which </a:t>
            </a:r>
            <a:r>
              <a:rPr lang="en" dirty="0" smtClean="0"/>
              <a:t>may </a:t>
            </a:r>
            <a:r>
              <a:rPr lang="en" dirty="0"/>
              <a:t>be blocked by administrators</a:t>
            </a:r>
            <a:r>
              <a:rPr lang="en" dirty="0" smtClean="0"/>
              <a:t>.</a:t>
            </a:r>
            <a:r>
              <a:rPr lang="en" baseline="0" dirty="0" smtClean="0"/>
              <a:t> Here are some of the numbers </a:t>
            </a:r>
            <a:endParaRPr lang="en" dirty="0"/>
          </a:p>
          <a:p>
            <a:pPr rtl="0">
              <a:spcBef>
                <a:spcPts val="0"/>
              </a:spcBef>
              <a:buNone/>
            </a:pPr>
            <a:r>
              <a:rPr lang="en" dirty="0" smtClean="0">
                <a:solidFill>
                  <a:schemeClr val="dk1"/>
                </a:solidFill>
              </a:rPr>
              <a:t>Fritz </a:t>
            </a:r>
            <a:r>
              <a:rPr lang="en" dirty="0">
                <a:solidFill>
                  <a:schemeClr val="dk1"/>
                </a:solidFill>
              </a:rPr>
              <a:t>OS MTAs in Deutsch Telecom,Telefonica, and Vodaphone IP ranges primarily</a:t>
            </a:r>
          </a:p>
          <a:p>
            <a:pPr rtl="0">
              <a:spcBef>
                <a:spcPts val="0"/>
              </a:spcBef>
              <a:buNone/>
            </a:pPr>
            <a:endParaRPr dirty="0"/>
          </a:p>
          <a:p>
            <a:pPr rtl="0">
              <a:spcBef>
                <a:spcPts val="0"/>
              </a:spcBef>
              <a:buNone/>
            </a:pPr>
            <a:r>
              <a:rPr lang="en" dirty="0"/>
              <a:t>There are many devices protected by ACLs, SBCs, and other security mechanisms that won’t show up in the scan</a:t>
            </a:r>
          </a:p>
          <a:p>
            <a:pPr rtl="0">
              <a:spcBef>
                <a:spcPts val="0"/>
              </a:spcBef>
              <a:buNone/>
            </a:pPr>
            <a:endParaRPr dirty="0"/>
          </a:p>
          <a:p>
            <a:pPr rtl="0">
              <a:spcBef>
                <a:spcPts val="0"/>
              </a:spcBef>
              <a:buNone/>
            </a:pPr>
            <a:endParaRPr dirty="0"/>
          </a:p>
          <a:p>
            <a:pPr rtl="0">
              <a:spcBef>
                <a:spcPts val="0"/>
              </a:spcBef>
              <a:buNone/>
            </a:pPr>
            <a:r>
              <a:rPr lang="en" u="sng" dirty="0">
                <a:solidFill>
                  <a:schemeClr val="hlink"/>
                </a:solidFill>
                <a:hlinkClick r:id="rId3"/>
              </a:rPr>
              <a:t>https://scans.io/study/sonar.udp</a:t>
            </a:r>
          </a:p>
          <a:p>
            <a:pPr rtl="0">
              <a:spcBef>
                <a:spcPts val="0"/>
              </a:spcBef>
              <a:buNone/>
            </a:pPr>
            <a:r>
              <a:rPr lang="en" u="sng" dirty="0">
                <a:solidFill>
                  <a:schemeClr val="hlink"/>
                </a:solidFill>
                <a:hlinkClick r:id="rId4"/>
              </a:rPr>
              <a:t>http://en.avm.de/products/fritzbox/fritzbox-7490</a:t>
            </a:r>
            <a:r>
              <a:rPr lang="en" u="sng" dirty="0" smtClean="0">
                <a:solidFill>
                  <a:schemeClr val="hlink"/>
                </a:solidFill>
                <a:hlinkClick r:id="rId4"/>
              </a:rPr>
              <a:t>/</a:t>
            </a:r>
          </a:p>
          <a:p>
            <a:pPr rtl="0">
              <a:spcBef>
                <a:spcPts val="0"/>
              </a:spcBef>
              <a:buNone/>
            </a:pPr>
            <a:r>
              <a:rPr lang="en-US" u="sng" dirty="0" smtClean="0">
                <a:solidFill>
                  <a:schemeClr val="hlink"/>
                </a:solidFill>
                <a:hlinkClick r:id="rId4"/>
              </a:rPr>
              <a:t>http://routersecurity.org/bugs.php</a:t>
            </a:r>
            <a:endParaRPr lang="en" u="sng" dirty="0">
              <a:solidFill>
                <a:schemeClr val="hlink"/>
              </a:solidFill>
              <a:hlinkClick r:id="rId4"/>
            </a:endParaRPr>
          </a:p>
          <a:p>
            <a:pPr rtl="0">
              <a:spcBef>
                <a:spcPts val="0"/>
              </a:spcBef>
              <a:buNone/>
            </a:pPr>
            <a:endParaRPr dirty="0"/>
          </a:p>
          <a:p>
            <a:pPr rtl="0">
              <a:spcBef>
                <a:spcPts val="0"/>
              </a:spcBef>
              <a:buNone/>
            </a:pPr>
            <a:r>
              <a:rPr lang="en" u="sng" dirty="0">
                <a:solidFill>
                  <a:schemeClr val="hlink"/>
                </a:solidFill>
                <a:hlinkClick r:id="rId5"/>
              </a:rPr>
              <a:t>http://www.weirdgoogleearth.com/wp-content/uploads/2013/11/crosshair-bomb-target.jpg</a:t>
            </a:r>
          </a:p>
          <a:p>
            <a:pPr>
              <a:spcBef>
                <a:spcPts val="0"/>
              </a:spcBef>
              <a:buNone/>
            </a:pPr>
            <a:endParaRPr dirty="0"/>
          </a:p>
        </p:txBody>
      </p:sp>
    </p:spTree>
    <p:extLst>
      <p:ext uri="{BB962C8B-B14F-4D97-AF65-F5344CB8AC3E}">
        <p14:creationId xmlns:p14="http://schemas.microsoft.com/office/powerpoint/2010/main" val="35173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https://www.censys.io/ipv4?q=443.https.tls.certificate.parsed.issuer.common_name%3A+freePBX</a:t>
            </a:r>
          </a:p>
          <a:p>
            <a:endParaRPr lang="en-US" dirty="0" smtClean="0"/>
          </a:p>
          <a:p>
            <a:r>
              <a:rPr lang="en-US" dirty="0" smtClean="0"/>
              <a:t>Ex: http://202.78.218.101/user/index.php?home</a:t>
            </a:r>
            <a:endParaRPr lang="en-US" dirty="0"/>
          </a:p>
        </p:txBody>
      </p:sp>
      <p:sp>
        <p:nvSpPr>
          <p:cNvPr id="4" name="Slide Number Placeholder 3"/>
          <p:cNvSpPr>
            <a:spLocks noGrp="1"/>
          </p:cNvSpPr>
          <p:nvPr>
            <p:ph type="sldNum" sz="quarter" idx="10"/>
          </p:nvPr>
        </p:nvSpPr>
        <p:spPr/>
        <p:txBody>
          <a:bodyPr/>
          <a:lstStyle/>
          <a:p>
            <a:fld id="{ECD3715E-A3AC-4497-A2C3-AA3453410294}" type="slidenum">
              <a:rPr lang="en-US" smtClean="0"/>
              <a:t>11</a:t>
            </a:fld>
            <a:endParaRPr lang="en-US"/>
          </a:p>
        </p:txBody>
      </p:sp>
    </p:spTree>
    <p:extLst>
      <p:ext uri="{BB962C8B-B14F-4D97-AF65-F5344CB8AC3E}">
        <p14:creationId xmlns:p14="http://schemas.microsoft.com/office/powerpoint/2010/main" val="589877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8420" y="2130425"/>
            <a:ext cx="6809780" cy="1470025"/>
          </a:xfrm>
        </p:spPr>
        <p:txBody>
          <a:bodyPr/>
          <a:lstStyle>
            <a:lvl1pPr algn="l">
              <a:defRPr>
                <a:solidFill>
                  <a:srgbClr val="D8A5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48420" y="3886200"/>
            <a:ext cx="612398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6F7C92-B666-BE4A-87BA-E45BF689715D}" type="datetimeFigureOut">
              <a:rPr lang="en-US" smtClean="0"/>
              <a:t>10/29/2016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6F7C92-B666-BE4A-87BA-E45BF689715D}" type="datetimeFigureOut">
              <a:rPr lang="en-US" smtClean="0"/>
              <a:t>10/29/2016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Teal)">
    <p:bg>
      <p:bgPr>
        <a:solidFill>
          <a:schemeClr val="tx2"/>
        </a:solidFill>
        <a:effectLst/>
      </p:bgPr>
    </p:bg>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3289242" y="4791762"/>
            <a:ext cx="4215833" cy="759729"/>
          </a:xfrm>
          <a:prstGeom prst="rect">
            <a:avLst/>
          </a:prstGeom>
        </p:spPr>
        <p:txBody>
          <a:bodyPr vert="horz" anchor="ctr"/>
          <a:lstStyle>
            <a:lvl1pPr marL="0" indent="0">
              <a:lnSpc>
                <a:spcPct val="80000"/>
              </a:lnSpc>
              <a:spcBef>
                <a:spcPts val="0"/>
              </a:spcBef>
              <a:buClr>
                <a:schemeClr val="tx2"/>
              </a:buClr>
              <a:buFont typeface="Arial"/>
              <a:buNone/>
              <a:defRPr sz="1800" b="0" i="0" baseline="0">
                <a:solidFill>
                  <a:schemeClr val="tx1"/>
                </a:solidFill>
                <a:latin typeface="Arial"/>
                <a:cs typeface="Arial"/>
              </a:defRPr>
            </a:lvl1pPr>
            <a:lvl2pPr marL="577850" indent="-177800">
              <a:spcBef>
                <a:spcPts val="400"/>
              </a:spcBef>
              <a:buClr>
                <a:schemeClr val="tx2"/>
              </a:buClr>
              <a:buFont typeface="Lucida Grande"/>
              <a:buChar char="-"/>
              <a:defRPr sz="1600" b="0" i="0">
                <a:solidFill>
                  <a:schemeClr val="tx1"/>
                </a:solidFill>
                <a:latin typeface="Gotham-Medium"/>
                <a:cs typeface="Gotham-Medium"/>
              </a:defRPr>
            </a:lvl2pPr>
            <a:lvl3pPr marL="1023938" indent="-228600">
              <a:buClr>
                <a:schemeClr val="tx2"/>
              </a:buClr>
              <a:buFont typeface="Lucida Grande"/>
              <a:buChar char="-"/>
              <a:defRPr sz="1400" b="0" i="0">
                <a:solidFill>
                  <a:schemeClr val="tx1"/>
                </a:solidFill>
                <a:latin typeface="Gotham-Medium"/>
                <a:cs typeface="Gotham-Medium"/>
              </a:defRPr>
            </a:lvl3pPr>
            <a:lvl4pPr marL="1366838" indent="-228600">
              <a:buClrTx/>
              <a:buFont typeface="Lucida Grande"/>
              <a:buChar char="-"/>
              <a:defRPr>
                <a:latin typeface="Gotham Bold"/>
                <a:cs typeface="Gotham Bold"/>
              </a:defRPr>
            </a:lvl4pPr>
            <a:lvl5pPr marL="1652588" indent="-171450">
              <a:buClrTx/>
              <a:buFont typeface="Lucida Grande"/>
              <a:buChar char="-"/>
              <a:defRPr>
                <a:latin typeface="Gotham Bold"/>
                <a:cs typeface="Gotham Bold"/>
              </a:defRPr>
            </a:lvl5pPr>
          </a:lstStyle>
          <a:p>
            <a:pPr lvl="0"/>
            <a:r>
              <a:rPr lang="en-US" dirty="0" smtClean="0"/>
              <a:t>divider slide subhead </a:t>
            </a:r>
          </a:p>
          <a:p>
            <a:pPr lvl="0"/>
            <a:r>
              <a:rPr lang="en-US" dirty="0" smtClean="0"/>
              <a:t>can go right here (can move)</a:t>
            </a:r>
            <a:endParaRPr lang="en-US" dirty="0"/>
          </a:p>
        </p:txBody>
      </p:sp>
      <p:pic>
        <p:nvPicPr>
          <p:cNvPr id="9" name="Picture 8" descr="Veracod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94280" y="237804"/>
            <a:ext cx="1118738" cy="223683"/>
          </a:xfrm>
          <a:prstGeom prst="rect">
            <a:avLst/>
          </a:prstGeom>
        </p:spPr>
      </p:pic>
      <p:sp>
        <p:nvSpPr>
          <p:cNvPr id="7" name="Oval 6"/>
          <p:cNvSpPr/>
          <p:nvPr userDrawn="1"/>
        </p:nvSpPr>
        <p:spPr bwMode="auto">
          <a:xfrm>
            <a:off x="8751523" y="6401905"/>
            <a:ext cx="204659" cy="2747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u="none" strike="noStrike" cap="none" normalizeH="0" baseline="0" dirty="0" err="1" smtClean="0">
              <a:ln>
                <a:noFill/>
              </a:ln>
              <a:solidFill>
                <a:schemeClr val="tx1"/>
              </a:solidFill>
              <a:effectLst/>
              <a:latin typeface="Museo Sans 300"/>
              <a:cs typeface="Museo Sans 300"/>
            </a:endParaRPr>
          </a:p>
        </p:txBody>
      </p:sp>
      <p:sp>
        <p:nvSpPr>
          <p:cNvPr id="11" name="TextBox 10"/>
          <p:cNvSpPr txBox="1"/>
          <p:nvPr userDrawn="1"/>
        </p:nvSpPr>
        <p:spPr bwMode="white">
          <a:xfrm>
            <a:off x="8480796" y="6402875"/>
            <a:ext cx="730701" cy="200055"/>
          </a:xfrm>
          <a:prstGeom prst="rect">
            <a:avLst/>
          </a:prstGeom>
          <a:noFill/>
        </p:spPr>
        <p:txBody>
          <a:bodyPr wrap="square" rtlCol="0">
            <a:spAutoFit/>
          </a:bodyPr>
          <a:lstStyle/>
          <a:p>
            <a:pPr algn="ctr"/>
            <a:fld id="{761F36CE-1847-154B-A592-AA3FFC614B0B}" type="slidenum">
              <a:rPr lang="en-US" sz="700" b="1" i="0" smtClean="0">
                <a:solidFill>
                  <a:schemeClr val="bg1"/>
                </a:solidFill>
                <a:latin typeface="Arial"/>
                <a:cs typeface="Arial"/>
              </a:rPr>
              <a:pPr algn="ctr"/>
              <a:t>‹#›</a:t>
            </a:fld>
            <a:endParaRPr lang="en-US" sz="700" b="1" i="0" dirty="0" smtClean="0">
              <a:solidFill>
                <a:schemeClr val="bg1"/>
              </a:solidFill>
              <a:latin typeface="Arial"/>
              <a:cs typeface="Arial"/>
            </a:endParaRPr>
          </a:p>
        </p:txBody>
      </p:sp>
      <p:sp>
        <p:nvSpPr>
          <p:cNvPr id="2" name="Title 1"/>
          <p:cNvSpPr>
            <a:spLocks noGrp="1"/>
          </p:cNvSpPr>
          <p:nvPr>
            <p:ph type="title" hasCustomPrompt="1"/>
          </p:nvPr>
        </p:nvSpPr>
        <p:spPr>
          <a:xfrm>
            <a:off x="603504" y="1548384"/>
            <a:ext cx="7699248" cy="3767328"/>
          </a:xfrm>
        </p:spPr>
        <p:txBody>
          <a:bodyPr/>
          <a:lstStyle>
            <a:lvl1pPr>
              <a:lnSpc>
                <a:spcPct val="70000"/>
              </a:lnSpc>
              <a:spcBef>
                <a:spcPts val="78"/>
              </a:spcBef>
              <a:defRPr sz="7200" baseline="0"/>
            </a:lvl1pPr>
          </a:lstStyle>
          <a:p>
            <a:r>
              <a:rPr lang="en-US" dirty="0" smtClean="0"/>
              <a:t>DIVIDER SLIDE TITLE GOES RIGHT HERE</a:t>
            </a:r>
            <a:endParaRPr lang="en-US" dirty="0"/>
          </a:p>
        </p:txBody>
      </p:sp>
    </p:spTree>
    <p:extLst>
      <p:ext uri="{BB962C8B-B14F-4D97-AF65-F5344CB8AC3E}">
        <p14:creationId xmlns:p14="http://schemas.microsoft.com/office/powerpoint/2010/main" val="3291523878"/>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Title (Teal)">
    <p:bg>
      <p:bgPr>
        <a:gradFill flip="none" rotWithShape="1">
          <a:gsLst>
            <a:gs pos="0">
              <a:schemeClr val="bg1">
                <a:lumMod val="85000"/>
              </a:schemeClr>
            </a:gs>
            <a:gs pos="100000">
              <a:srgbClr val="FFFFFF"/>
            </a:gs>
          </a:gsLst>
          <a:lin ang="16200000" scaled="0"/>
          <a:tileRect/>
        </a:gradFill>
        <a:effectLst/>
      </p:bgPr>
    </p:bg>
    <p:spTree>
      <p:nvGrpSpPr>
        <p:cNvPr id="1" name=""/>
        <p:cNvGrpSpPr/>
        <p:nvPr/>
      </p:nvGrpSpPr>
      <p:grpSpPr>
        <a:xfrm>
          <a:off x="0" y="0"/>
          <a:ext cx="0" cy="0"/>
          <a:chOff x="0" y="0"/>
          <a:chExt cx="0" cy="0"/>
        </a:xfrm>
      </p:grpSpPr>
      <p:sp>
        <p:nvSpPr>
          <p:cNvPr id="8" name="Oval 7"/>
          <p:cNvSpPr/>
          <p:nvPr userDrawn="1"/>
        </p:nvSpPr>
        <p:spPr bwMode="auto">
          <a:xfrm>
            <a:off x="8751523" y="6401905"/>
            <a:ext cx="204659" cy="2747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u="none" strike="noStrike" cap="none" normalizeH="0" baseline="0" dirty="0" err="1" smtClean="0">
              <a:ln>
                <a:noFill/>
              </a:ln>
              <a:solidFill>
                <a:schemeClr val="tx1"/>
              </a:solidFill>
              <a:effectLst/>
              <a:latin typeface="Museo Sans 300"/>
              <a:cs typeface="Museo Sans 300"/>
            </a:endParaRPr>
          </a:p>
        </p:txBody>
      </p:sp>
      <p:sp>
        <p:nvSpPr>
          <p:cNvPr id="7" name="TextBox 6"/>
          <p:cNvSpPr txBox="1"/>
          <p:nvPr userDrawn="1"/>
        </p:nvSpPr>
        <p:spPr bwMode="white">
          <a:xfrm>
            <a:off x="8480796" y="6402875"/>
            <a:ext cx="730701" cy="200055"/>
          </a:xfrm>
          <a:prstGeom prst="rect">
            <a:avLst/>
          </a:prstGeom>
          <a:noFill/>
        </p:spPr>
        <p:txBody>
          <a:bodyPr wrap="square" rtlCol="0">
            <a:spAutoFit/>
          </a:bodyPr>
          <a:lstStyle/>
          <a:p>
            <a:pPr algn="ctr"/>
            <a:fld id="{761F36CE-1847-154B-A592-AA3FFC614B0B}" type="slidenum">
              <a:rPr lang="en-US" sz="700" b="1" i="0" smtClean="0">
                <a:solidFill>
                  <a:schemeClr val="bg1"/>
                </a:solidFill>
                <a:latin typeface="Arial"/>
                <a:cs typeface="Arial"/>
              </a:rPr>
              <a:pPr algn="ctr"/>
              <a:t>‹#›</a:t>
            </a:fld>
            <a:endParaRPr lang="en-US" sz="700" b="1" i="0" dirty="0" smtClean="0">
              <a:solidFill>
                <a:schemeClr val="bg1"/>
              </a:solidFill>
              <a:latin typeface="Arial"/>
              <a:cs typeface="Arial"/>
            </a:endParaRPr>
          </a:p>
        </p:txBody>
      </p:sp>
    </p:spTree>
    <p:extLst>
      <p:ext uri="{BB962C8B-B14F-4D97-AF65-F5344CB8AC3E}">
        <p14:creationId xmlns:p14="http://schemas.microsoft.com/office/powerpoint/2010/main" val="3265313670"/>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 Style 1 (Teal)">
    <p:bg>
      <p:bgPr>
        <a:gradFill flip="none" rotWithShape="1">
          <a:gsLst>
            <a:gs pos="0">
              <a:schemeClr val="bg1">
                <a:lumMod val="85000"/>
              </a:schemeClr>
            </a:gs>
            <a:gs pos="100000">
              <a:srgbClr val="FFFFFF"/>
            </a:gs>
          </a:gsLst>
          <a:lin ang="16200000" scaled="0"/>
          <a:tileRect/>
        </a:gra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0"/>
          </p:nvPr>
        </p:nvSpPr>
        <p:spPr>
          <a:xfrm>
            <a:off x="368955" y="1514391"/>
            <a:ext cx="8382567" cy="4270893"/>
          </a:xfrm>
          <a:prstGeom prst="rect">
            <a:avLst/>
          </a:prstGeom>
        </p:spPr>
        <p:txBody>
          <a:bodyPr vert="horz"/>
          <a:lstStyle>
            <a:lvl1pPr marL="115888" indent="-115888">
              <a:lnSpc>
                <a:spcPct val="100000"/>
              </a:lnSpc>
              <a:spcBef>
                <a:spcPts val="0"/>
              </a:spcBef>
              <a:buClr>
                <a:schemeClr val="accent4"/>
              </a:buClr>
              <a:buFont typeface="Arial"/>
              <a:buChar char="•"/>
              <a:defRPr sz="1500" b="0" i="0">
                <a:solidFill>
                  <a:schemeClr val="tx1"/>
                </a:solidFill>
                <a:latin typeface="Arial"/>
                <a:cs typeface="Arial"/>
              </a:defRPr>
            </a:lvl1pPr>
            <a:lvl2pPr marL="577850" indent="-177800">
              <a:lnSpc>
                <a:spcPct val="100000"/>
              </a:lnSpc>
              <a:spcBef>
                <a:spcPts val="200"/>
              </a:spcBef>
              <a:buClr>
                <a:schemeClr val="accent4"/>
              </a:buClr>
              <a:buFont typeface="Lucida Grande"/>
              <a:buChar char="-"/>
              <a:defRPr sz="1200" b="0" i="0">
                <a:solidFill>
                  <a:schemeClr val="tx1"/>
                </a:solidFill>
                <a:latin typeface="Arial"/>
                <a:cs typeface="Arial"/>
              </a:defRPr>
            </a:lvl2pPr>
            <a:lvl3pPr marL="915988" indent="-120650">
              <a:lnSpc>
                <a:spcPct val="100000"/>
              </a:lnSpc>
              <a:spcBef>
                <a:spcPts val="200"/>
              </a:spcBef>
              <a:buClr>
                <a:schemeClr val="accent4"/>
              </a:buClr>
              <a:buFont typeface="Lucida Grande"/>
              <a:buChar char="-"/>
              <a:defRPr sz="1200" b="0" i="0">
                <a:solidFill>
                  <a:schemeClr val="tx1"/>
                </a:solidFill>
                <a:latin typeface="Arial"/>
                <a:cs typeface="Arial"/>
              </a:defRPr>
            </a:lvl3pPr>
            <a:lvl4pPr marL="1366838" indent="-228600">
              <a:buClrTx/>
              <a:buFont typeface="Lucida Grande"/>
              <a:buChar char="-"/>
              <a:defRPr>
                <a:latin typeface="Gotham Bold"/>
                <a:cs typeface="Gotham Bold"/>
              </a:defRPr>
            </a:lvl4pPr>
            <a:lvl5pPr marL="1652588" indent="-171450">
              <a:buClrTx/>
              <a:buFont typeface="Lucida Grande"/>
              <a:buChar char="-"/>
              <a:defRPr>
                <a:latin typeface="Gotham Bold"/>
                <a:cs typeface="Gotham Bold"/>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8"/>
          <p:cNvSpPr/>
          <p:nvPr userDrawn="1"/>
        </p:nvSpPr>
        <p:spPr bwMode="auto">
          <a:xfrm>
            <a:off x="0" y="6182945"/>
            <a:ext cx="9144000" cy="675057"/>
          </a:xfrm>
          <a:prstGeom prst="rect">
            <a:avLst/>
          </a:prstGeom>
          <a:solidFill>
            <a:srgbClr val="83B03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u="none" strike="noStrike" cap="none" normalizeH="0" baseline="0" dirty="0" err="1" smtClean="0">
              <a:ln>
                <a:noFill/>
              </a:ln>
              <a:solidFill>
                <a:schemeClr val="tx1"/>
              </a:solidFill>
              <a:effectLst/>
              <a:latin typeface="Museo Sans 300"/>
              <a:cs typeface="Museo Sans 300"/>
            </a:endParaRPr>
          </a:p>
        </p:txBody>
      </p:sp>
      <p:pic>
        <p:nvPicPr>
          <p:cNvPr id="10" name="Picture 9" descr="Veracod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3440" y="6414009"/>
            <a:ext cx="1118738" cy="223683"/>
          </a:xfrm>
          <a:prstGeom prst="rect">
            <a:avLst/>
          </a:prstGeom>
        </p:spPr>
      </p:pic>
      <p:sp>
        <p:nvSpPr>
          <p:cNvPr id="8" name="Oval 7"/>
          <p:cNvSpPr/>
          <p:nvPr userDrawn="1"/>
        </p:nvSpPr>
        <p:spPr bwMode="auto">
          <a:xfrm>
            <a:off x="8751523" y="6401905"/>
            <a:ext cx="204659" cy="27474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u="none" strike="noStrike" cap="none" normalizeH="0" baseline="0" dirty="0" err="1" smtClean="0">
              <a:ln>
                <a:noFill/>
              </a:ln>
              <a:solidFill>
                <a:schemeClr val="tx1"/>
              </a:solidFill>
              <a:effectLst/>
              <a:latin typeface="Museo Sans 300"/>
              <a:cs typeface="Museo Sans 300"/>
            </a:endParaRPr>
          </a:p>
        </p:txBody>
      </p:sp>
      <p:sp>
        <p:nvSpPr>
          <p:cNvPr id="11" name="TextBox 10"/>
          <p:cNvSpPr txBox="1"/>
          <p:nvPr userDrawn="1"/>
        </p:nvSpPr>
        <p:spPr bwMode="white">
          <a:xfrm>
            <a:off x="8480796" y="6402875"/>
            <a:ext cx="730701" cy="200055"/>
          </a:xfrm>
          <a:prstGeom prst="rect">
            <a:avLst/>
          </a:prstGeom>
          <a:noFill/>
        </p:spPr>
        <p:txBody>
          <a:bodyPr wrap="square" rtlCol="0">
            <a:spAutoFit/>
          </a:bodyPr>
          <a:lstStyle/>
          <a:p>
            <a:pPr algn="ctr"/>
            <a:fld id="{761F36CE-1847-154B-A592-AA3FFC614B0B}" type="slidenum">
              <a:rPr lang="en-US" sz="700" b="1" i="0" smtClean="0">
                <a:solidFill>
                  <a:schemeClr val="bg1"/>
                </a:solidFill>
                <a:latin typeface="Arial"/>
                <a:cs typeface="Arial"/>
              </a:rPr>
              <a:pPr algn="ctr"/>
              <a:t>‹#›</a:t>
            </a:fld>
            <a:endParaRPr lang="en-US" sz="700" b="1" i="0" dirty="0" smtClean="0">
              <a:solidFill>
                <a:schemeClr val="bg1"/>
              </a:solidFill>
              <a:latin typeface="Arial"/>
              <a:cs typeface="Arial"/>
            </a:endParaRPr>
          </a:p>
        </p:txBody>
      </p:sp>
      <p:sp>
        <p:nvSpPr>
          <p:cNvPr id="5" name="Title 4"/>
          <p:cNvSpPr>
            <a:spLocks noGrp="1"/>
          </p:cNvSpPr>
          <p:nvPr>
            <p:ph type="title"/>
          </p:nvPr>
        </p:nvSpPr>
        <p:spPr/>
        <p:txBody>
          <a:bodyPr/>
          <a:lstStyle>
            <a:lvl1pPr>
              <a:defRPr>
                <a:solidFill>
                  <a:schemeClr val="accent4"/>
                </a:solidFill>
              </a:defRPr>
            </a:lvl1pPr>
          </a:lstStyle>
          <a:p>
            <a:r>
              <a:rPr lang="en-US" smtClean="0"/>
              <a:t>Click to edit Master title style</a:t>
            </a:r>
            <a:endParaRPr lang="en-US"/>
          </a:p>
        </p:txBody>
      </p:sp>
    </p:spTree>
    <p:extLst>
      <p:ext uri="{BB962C8B-B14F-4D97-AF65-F5344CB8AC3E}">
        <p14:creationId xmlns:p14="http://schemas.microsoft.com/office/powerpoint/2010/main" val="3366905477"/>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 name="Shape 14"/>
          <p:cNvSpPr txBox="1">
            <a:spLocks noGrp="1"/>
          </p:cNvSpPr>
          <p:nvPr>
            <p:ph type="body" idx="1"/>
          </p:nvPr>
        </p:nvSpPr>
        <p:spPr>
          <a:xfrm>
            <a:off x="457200" y="1600201"/>
            <a:ext cx="8229600" cy="496757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sldNum" idx="12"/>
          </p:nvPr>
        </p:nvSpPr>
        <p:spPr>
          <a:xfrm>
            <a:off x="8556791"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a:buClr>
                <a:schemeClr val="dk1"/>
              </a:buClr>
              <a:buSzPct val="25000"/>
            </a:pPr>
            <a:fld id="{00000000-1234-1234-1234-123412341234}" type="slidenum">
              <a:rPr lang="en" smtClean="0"/>
              <a:pPr>
                <a:buClr>
                  <a:schemeClr val="dk1"/>
                </a:buClr>
                <a:buSzPct val="25000"/>
              </a:pPr>
              <a:t>‹#›</a:t>
            </a:fld>
            <a:endParaRPr lang="en"/>
          </a:p>
        </p:txBody>
      </p:sp>
    </p:spTree>
    <p:extLst>
      <p:ext uri="{BB962C8B-B14F-4D97-AF65-F5344CB8AC3E}">
        <p14:creationId xmlns:p14="http://schemas.microsoft.com/office/powerpoint/2010/main" val="1509326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6F7C92-B666-BE4A-87BA-E45BF689715D}" type="datetimeFigureOut">
              <a:rPr lang="en-US" smtClean="0"/>
              <a:t>10/29/2016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6F7C92-B666-BE4A-87BA-E45BF689715D}" type="datetimeFigureOut">
              <a:rPr lang="en-US" smtClean="0"/>
              <a:t>10/29/2016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6F7C92-B666-BE4A-87BA-E45BF689715D}" type="datetimeFigureOut">
              <a:rPr lang="en-US" smtClean="0"/>
              <a:t>10/29/2016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6F7C92-B666-BE4A-87BA-E45BF689715D}" type="datetimeFigureOut">
              <a:rPr lang="en-US" smtClean="0"/>
              <a:t>10/29/2016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6F7C92-B666-BE4A-87BA-E45BF689715D}" type="datetimeFigureOut">
              <a:rPr lang="en-US" smtClean="0"/>
              <a:t>10/29/2016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F7C92-B666-BE4A-87BA-E45BF689715D}" type="datetimeFigureOut">
              <a:rPr lang="en-US" smtClean="0"/>
              <a:t>10/29/2016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6F7C92-B666-BE4A-87BA-E45BF689715D}" type="datetimeFigureOut">
              <a:rPr lang="en-US" smtClean="0"/>
              <a:t>10/29/2016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6F7C92-B666-BE4A-87BA-E45BF689715D}" type="datetimeFigureOut">
              <a:rPr lang="en-US" smtClean="0"/>
              <a:t>10/29/2016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12802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F7C92-B666-BE4A-87BA-E45BF689715D}" type="datetimeFigureOut">
              <a:rPr lang="en-US" smtClean="0"/>
              <a:t>10/29/2016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packetstormsecurity.com/files/127522/Trixbox-XSS-LFI-SQL-Injection-Code-Execution.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gi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Phone Meets Web</a:t>
            </a:r>
            <a:endParaRPr lang="en-US" dirty="0"/>
          </a:p>
        </p:txBody>
      </p:sp>
      <p:sp>
        <p:nvSpPr>
          <p:cNvPr id="3" name="Subtitle 2"/>
          <p:cNvSpPr>
            <a:spLocks noGrp="1"/>
          </p:cNvSpPr>
          <p:nvPr>
            <p:ph type="subTitle" idx="1"/>
          </p:nvPr>
        </p:nvSpPr>
        <p:spPr>
          <a:xfrm>
            <a:off x="1648420" y="3600450"/>
            <a:ext cx="6123980" cy="1105662"/>
          </a:xfrm>
        </p:spPr>
        <p:txBody>
          <a:bodyPr>
            <a:normAutofit lnSpcReduction="10000"/>
          </a:bodyPr>
          <a:lstStyle/>
          <a:p>
            <a:pPr>
              <a:lnSpc>
                <a:spcPct val="110000"/>
              </a:lnSpc>
              <a:spcBef>
                <a:spcPts val="0"/>
              </a:spcBef>
            </a:pPr>
            <a:r>
              <a:rPr lang="en-US" b="1" dirty="0" smtClean="0"/>
              <a:t>OWASP DC</a:t>
            </a:r>
          </a:p>
          <a:p>
            <a:pPr>
              <a:lnSpc>
                <a:spcPct val="110000"/>
              </a:lnSpc>
              <a:spcBef>
                <a:spcPts val="0"/>
              </a:spcBef>
            </a:pPr>
            <a:r>
              <a:rPr lang="en-US" dirty="0" smtClean="0"/>
              <a:t>November, 2016</a:t>
            </a:r>
          </a:p>
        </p:txBody>
      </p:sp>
      <p:sp>
        <p:nvSpPr>
          <p:cNvPr id="4" name="Rectangle 3"/>
          <p:cNvSpPr/>
          <p:nvPr/>
        </p:nvSpPr>
        <p:spPr>
          <a:xfrm>
            <a:off x="1648420" y="5056886"/>
            <a:ext cx="4907554" cy="923330"/>
          </a:xfrm>
          <a:prstGeom prst="rect">
            <a:avLst/>
          </a:prstGeom>
        </p:spPr>
        <p:txBody>
          <a:bodyPr wrap="square">
            <a:spAutoFit/>
          </a:bodyPr>
          <a:lstStyle/>
          <a:p>
            <a:r>
              <a:rPr lang="en-US" dirty="0">
                <a:solidFill>
                  <a:schemeClr val="bg1"/>
                </a:solidFill>
              </a:rPr>
              <a:t>Patrick McNeil</a:t>
            </a:r>
          </a:p>
          <a:p>
            <a:r>
              <a:rPr lang="en-US" dirty="0">
                <a:solidFill>
                  <a:schemeClr val="bg1"/>
                </a:solidFill>
              </a:rPr>
              <a:t>patrick@themcneils.org / pmcneil@Veracode.com</a:t>
            </a:r>
          </a:p>
          <a:p>
            <a:r>
              <a:rPr lang="en-US" dirty="0">
                <a:solidFill>
                  <a:schemeClr val="bg1"/>
                </a:solidFill>
              </a:rPr>
              <a:t>@unregistered436</a:t>
            </a:r>
          </a:p>
        </p:txBody>
      </p:sp>
    </p:spTree>
    <p:extLst>
      <p:ext uri="{BB962C8B-B14F-4D97-AF65-F5344CB8AC3E}">
        <p14:creationId xmlns:p14="http://schemas.microsoft.com/office/powerpoint/2010/main" val="37764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Shape 208"/>
          <p:cNvPicPr preferRelativeResize="0"/>
          <p:nvPr/>
        </p:nvPicPr>
        <p:blipFill>
          <a:blip r:embed="rId3">
            <a:alphaModFix amt="32000"/>
          </a:blip>
          <a:stretch>
            <a:fillRect/>
          </a:stretch>
        </p:blipFill>
        <p:spPr>
          <a:xfrm>
            <a:off x="-20226" y="-66739"/>
            <a:ext cx="9164226" cy="6131149"/>
          </a:xfrm>
          <a:prstGeom prst="rect">
            <a:avLst/>
          </a:prstGeom>
          <a:noFill/>
          <a:ln>
            <a:noFill/>
          </a:ln>
        </p:spPr>
      </p:pic>
      <p:sp>
        <p:nvSpPr>
          <p:cNvPr id="2" name="Title 1"/>
          <p:cNvSpPr>
            <a:spLocks noGrp="1"/>
          </p:cNvSpPr>
          <p:nvPr>
            <p:ph type="title"/>
          </p:nvPr>
        </p:nvSpPr>
        <p:spPr/>
        <p:txBody>
          <a:bodyPr>
            <a:normAutofit fontScale="90000"/>
          </a:bodyPr>
          <a:lstStyle/>
          <a:p>
            <a:r>
              <a:rPr lang="en-US" dirty="0" smtClean="0"/>
              <a:t>Rapid7 UDP Scans (scans.io)</a:t>
            </a:r>
            <a:br>
              <a:rPr lang="en-US" dirty="0" smtClean="0"/>
            </a:br>
            <a:r>
              <a:rPr lang="en-US" sz="2200" dirty="0" smtClean="0"/>
              <a:t>Comparing an Oct 2016 scan to Jul 2015 </a:t>
            </a:r>
            <a:r>
              <a:rPr lang="en-US" sz="2200" dirty="0" err="1" smtClean="0"/>
              <a:t>Elasticsearch</a:t>
            </a:r>
            <a:r>
              <a:rPr lang="en-US" sz="2200" dirty="0" smtClean="0"/>
              <a:t>/</a:t>
            </a:r>
            <a:r>
              <a:rPr lang="en-US" sz="2200" dirty="0" err="1" smtClean="0"/>
              <a:t>Kibana</a:t>
            </a:r>
            <a:endParaRPr lang="en-US" dirty="0"/>
          </a:p>
        </p:txBody>
      </p:sp>
      <p:sp>
        <p:nvSpPr>
          <p:cNvPr id="209" name="Shape 209"/>
          <p:cNvSpPr txBox="1">
            <a:spLocks noGrp="1"/>
          </p:cNvSpPr>
          <p:nvPr>
            <p:ph type="body" idx="1"/>
          </p:nvPr>
        </p:nvSpPr>
        <p:spPr>
          <a:xfrm>
            <a:off x="269113" y="1739313"/>
            <a:ext cx="4613451" cy="3998213"/>
          </a:xfrm>
          <a:prstGeom prst="rect">
            <a:avLst/>
          </a:prstGeom>
        </p:spPr>
        <p:txBody>
          <a:bodyPr vert="horz" lIns="91425" tIns="91425" rIns="91425" bIns="91425" rtlCol="0" anchor="t" anchorCtr="0">
            <a:noAutofit/>
          </a:bodyPr>
          <a:lstStyle/>
          <a:p>
            <a:pPr>
              <a:buNone/>
            </a:pPr>
            <a:r>
              <a:rPr lang="en" sz="1800" b="1" dirty="0"/>
              <a:t>Asterisk User-Agents</a:t>
            </a:r>
          </a:p>
          <a:p>
            <a:pPr marL="457200" indent="-355600">
              <a:buSzPct val="100000"/>
              <a:buFont typeface="Arial"/>
              <a:buChar char="●"/>
            </a:pPr>
            <a:r>
              <a:rPr lang="en" sz="1800" dirty="0" smtClean="0"/>
              <a:t>11MM </a:t>
            </a:r>
            <a:r>
              <a:rPr lang="en" sz="1800" dirty="0"/>
              <a:t>SIP entries in </a:t>
            </a:r>
            <a:r>
              <a:rPr lang="en" sz="1800" dirty="0" smtClean="0"/>
              <a:t>dataset, down 4 MM entries</a:t>
            </a:r>
            <a:endParaRPr lang="en" sz="1800" dirty="0"/>
          </a:p>
          <a:p>
            <a:pPr marL="457200" indent="-355600">
              <a:buSzPct val="100000"/>
              <a:buFont typeface="Arial"/>
              <a:buChar char="●"/>
            </a:pPr>
            <a:r>
              <a:rPr lang="en" sz="1800" dirty="0" smtClean="0"/>
              <a:t>26,000 </a:t>
            </a:r>
            <a:r>
              <a:rPr lang="en" sz="1800" dirty="0"/>
              <a:t>containing “Asterisk</a:t>
            </a:r>
            <a:r>
              <a:rPr lang="en" sz="1800" dirty="0" smtClean="0"/>
              <a:t>” (half of 2015 scan) </a:t>
            </a:r>
            <a:endParaRPr lang="en" sz="1800" dirty="0"/>
          </a:p>
          <a:p>
            <a:pPr marL="457200" indent="-355600">
              <a:buSzPct val="100000"/>
              <a:buFont typeface="Arial"/>
              <a:buChar char="●"/>
            </a:pPr>
            <a:r>
              <a:rPr lang="en" sz="1800" dirty="0" smtClean="0"/>
              <a:t>23,414 </a:t>
            </a:r>
            <a:r>
              <a:rPr lang="en" sz="1800" dirty="0"/>
              <a:t>are just “Asterisk PBX”</a:t>
            </a:r>
          </a:p>
          <a:p>
            <a:pPr marL="457200" indent="0">
              <a:buNone/>
            </a:pPr>
            <a:r>
              <a:rPr lang="en" sz="1800" dirty="0"/>
              <a:t>(top server UA in the </a:t>
            </a:r>
            <a:r>
              <a:rPr lang="en" sz="1800" dirty="0" smtClean="0"/>
              <a:t>list, more than doubled count since 2015)</a:t>
            </a:r>
            <a:endParaRPr lang="en" sz="1800" dirty="0"/>
          </a:p>
          <a:p>
            <a:pPr marL="457200" indent="-355600">
              <a:buSzPct val="100000"/>
              <a:buFont typeface="Arial"/>
              <a:buChar char="●"/>
            </a:pPr>
            <a:r>
              <a:rPr lang="en" sz="1800" dirty="0" smtClean="0"/>
              <a:t>346  </a:t>
            </a:r>
            <a:r>
              <a:rPr lang="en" sz="1800" dirty="0"/>
              <a:t>"Asterisk PBX </a:t>
            </a:r>
            <a:r>
              <a:rPr lang="en" sz="1800" dirty="0" smtClean="0"/>
              <a:t>1.6.0.26-FONCORE-r78“ – TrixBox – dropped threefold! (This is good, and you’ll see why shortly)</a:t>
            </a:r>
            <a:endParaRPr lang="en" sz="1800" dirty="0"/>
          </a:p>
          <a:p>
            <a:pPr>
              <a:buNone/>
            </a:pPr>
            <a:endParaRPr sz="1800" dirty="0"/>
          </a:p>
          <a:p>
            <a:pPr>
              <a:buNone/>
            </a:pPr>
            <a:endParaRPr sz="1800" dirty="0"/>
          </a:p>
        </p:txBody>
      </p:sp>
      <p:sp>
        <p:nvSpPr>
          <p:cNvPr id="212" name="Shape 212"/>
          <p:cNvSpPr txBox="1"/>
          <p:nvPr/>
        </p:nvSpPr>
        <p:spPr>
          <a:xfrm>
            <a:off x="5121276" y="1739313"/>
            <a:ext cx="3941699" cy="3998213"/>
          </a:xfrm>
          <a:prstGeom prst="rect">
            <a:avLst/>
          </a:prstGeom>
          <a:noFill/>
          <a:ln>
            <a:noFill/>
          </a:ln>
        </p:spPr>
        <p:txBody>
          <a:bodyPr lIns="91425" tIns="91425" rIns="91425" bIns="91425" anchor="t" anchorCtr="0">
            <a:noAutofit/>
          </a:bodyPr>
          <a:lstStyle/>
          <a:p>
            <a:r>
              <a:rPr lang="en" b="1" dirty="0" smtClean="0"/>
              <a:t>Findings that are still true:</a:t>
            </a:r>
            <a:endParaRPr lang="en" b="1" dirty="0"/>
          </a:p>
          <a:p>
            <a:pPr marL="457200" indent="-330200">
              <a:buSzPct val="100000"/>
              <a:buFont typeface="Arial"/>
              <a:buChar char="●"/>
            </a:pPr>
            <a:r>
              <a:rPr lang="en" dirty="0"/>
              <a:t>Insecure phones &amp; MTAs</a:t>
            </a:r>
          </a:p>
          <a:p>
            <a:pPr marL="457200" indent="-330200">
              <a:buSzPct val="100000"/>
              <a:buFont typeface="Arial"/>
              <a:buChar char="●"/>
            </a:pPr>
            <a:r>
              <a:rPr lang="en" dirty="0"/>
              <a:t>Old SMB systems from Cisco, Nortel, Avaya, etc.</a:t>
            </a:r>
          </a:p>
          <a:p>
            <a:endParaRPr dirty="0"/>
          </a:p>
          <a:p>
            <a:r>
              <a:rPr lang="en" b="1" dirty="0"/>
              <a:t>Unexpected </a:t>
            </a:r>
            <a:r>
              <a:rPr lang="en" b="1" dirty="0" smtClean="0"/>
              <a:t>Finds from 2015 still true:</a:t>
            </a:r>
            <a:endParaRPr lang="en" b="1" dirty="0"/>
          </a:p>
          <a:p>
            <a:pPr marL="457200" indent="-330200">
              <a:buSzPct val="100000"/>
              <a:buFont typeface="Arial"/>
              <a:buChar char="●"/>
            </a:pPr>
            <a:r>
              <a:rPr lang="en" dirty="0" smtClean="0"/>
              <a:t>2033 </a:t>
            </a:r>
            <a:r>
              <a:rPr lang="en" dirty="0"/>
              <a:t>hits on “camera”, </a:t>
            </a:r>
            <a:r>
              <a:rPr lang="en" dirty="0" smtClean="0"/>
              <a:t>1883 </a:t>
            </a:r>
            <a:r>
              <a:rPr lang="en" dirty="0"/>
              <a:t>in CN</a:t>
            </a:r>
          </a:p>
          <a:p>
            <a:pPr marL="457200" indent="-330200">
              <a:buSzPct val="100000"/>
              <a:buFont typeface="Arial"/>
              <a:buChar char="●"/>
            </a:pPr>
            <a:r>
              <a:rPr lang="en" dirty="0"/>
              <a:t>Top user-agent - </a:t>
            </a:r>
            <a:r>
              <a:rPr lang="en" dirty="0" smtClean="0"/>
              <a:t>3.15MM </a:t>
            </a:r>
            <a:r>
              <a:rPr lang="en" dirty="0"/>
              <a:t>“FRITZ!OS” MTAs deployed in </a:t>
            </a:r>
            <a:r>
              <a:rPr lang="en" dirty="0" smtClean="0"/>
              <a:t>Germany, Switzerland, Netherlands, etc</a:t>
            </a:r>
            <a:endParaRPr lang="en" dirty="0"/>
          </a:p>
          <a:p>
            <a:pPr marL="457200" indent="-330200">
              <a:buSzPct val="100000"/>
              <a:buFont typeface="Arial"/>
              <a:buChar char="●"/>
            </a:pPr>
            <a:r>
              <a:rPr lang="en" dirty="0"/>
              <a:t>LOTS of Huawei in </a:t>
            </a:r>
            <a:r>
              <a:rPr lang="en" dirty="0" smtClean="0"/>
              <a:t>Iran, footprint grown 15X since 2015</a:t>
            </a:r>
            <a:endParaRPr lang="en" dirty="0"/>
          </a:p>
        </p:txBody>
      </p:sp>
    </p:spTree>
    <p:extLst>
      <p:ext uri="{BB962C8B-B14F-4D97-AF65-F5344CB8AC3E}">
        <p14:creationId xmlns:p14="http://schemas.microsoft.com/office/powerpoint/2010/main" val="21861411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Censys.io – scans.io search engine</a:t>
            </a:r>
            <a:endParaRPr lang="en-US" dirty="0"/>
          </a:p>
        </p:txBody>
      </p:sp>
      <p:sp>
        <p:nvSpPr>
          <p:cNvPr id="7" name="Text Placeholder 6"/>
          <p:cNvSpPr>
            <a:spLocks noGrp="1"/>
          </p:cNvSpPr>
          <p:nvPr>
            <p:ph type="body" idx="1"/>
          </p:nvPr>
        </p:nvSpPr>
        <p:spPr>
          <a:xfrm>
            <a:off x="457200" y="1600201"/>
            <a:ext cx="8229600" cy="1752599"/>
          </a:xfrm>
        </p:spPr>
        <p:txBody>
          <a:bodyPr>
            <a:normAutofit/>
          </a:bodyPr>
          <a:lstStyle/>
          <a:p>
            <a:r>
              <a:rPr lang="en-US" sz="2400" dirty="0" smtClean="0"/>
              <a:t>Allowed for port 80/443 searches not done before with my </a:t>
            </a:r>
            <a:r>
              <a:rPr lang="en-US" sz="2400" dirty="0" err="1" smtClean="0"/>
              <a:t>Elasticsearch</a:t>
            </a:r>
            <a:r>
              <a:rPr lang="en-US" sz="2400" dirty="0" smtClean="0"/>
              <a:t> / </a:t>
            </a:r>
            <a:r>
              <a:rPr lang="en-US" sz="2400" dirty="0" err="1" smtClean="0"/>
              <a:t>Kibana</a:t>
            </a:r>
            <a:r>
              <a:rPr lang="en-US" sz="2400" dirty="0" smtClean="0"/>
              <a:t> research</a:t>
            </a:r>
          </a:p>
          <a:p>
            <a:r>
              <a:rPr lang="en-US" sz="2400" dirty="0" smtClean="0"/>
              <a:t>Searched for HTTP titles and certificate common names with distro names in them – no guarantee, but a great lead</a:t>
            </a:r>
          </a:p>
          <a:p>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435549057"/>
              </p:ext>
            </p:extLst>
          </p:nvPr>
        </p:nvGraphicFramePr>
        <p:xfrm>
          <a:off x="792480" y="3359912"/>
          <a:ext cx="3566160" cy="1854200"/>
        </p:xfrm>
        <a:graphic>
          <a:graphicData uri="http://schemas.openxmlformats.org/drawingml/2006/table">
            <a:tbl>
              <a:tblPr firstRow="1" bandRow="1">
                <a:tableStyleId>{5C22544A-7EE6-4342-B048-85BDC9FD1C3A}</a:tableStyleId>
              </a:tblPr>
              <a:tblGrid>
                <a:gridCol w="1420368"/>
                <a:gridCol w="2145792"/>
              </a:tblGrid>
              <a:tr h="370840">
                <a:tc gridSpan="2">
                  <a:txBody>
                    <a:bodyPr/>
                    <a:lstStyle/>
                    <a:p>
                      <a:r>
                        <a:rPr lang="en-US" dirty="0" smtClean="0"/>
                        <a:t>80.http.get.title</a:t>
                      </a:r>
                      <a:r>
                        <a:rPr lang="en-US" baseline="0" dirty="0" smtClean="0"/>
                        <a:t>: &lt;name&gt;</a:t>
                      </a:r>
                      <a:endParaRPr lang="en-US" dirty="0"/>
                    </a:p>
                  </a:txBody>
                  <a:tcPr/>
                </a:tc>
                <a:tc hMerge="1">
                  <a:txBody>
                    <a:bodyPr/>
                    <a:lstStyle/>
                    <a:p>
                      <a:endParaRPr lang="en-US" dirty="0"/>
                    </a:p>
                  </a:txBody>
                  <a:tcPr/>
                </a:tc>
              </a:tr>
              <a:tr h="370840">
                <a:tc>
                  <a:txBody>
                    <a:bodyPr/>
                    <a:lstStyle/>
                    <a:p>
                      <a:r>
                        <a:rPr lang="en-US" dirty="0" err="1" smtClean="0"/>
                        <a:t>FreePBX</a:t>
                      </a:r>
                      <a:endParaRPr lang="en-US" dirty="0"/>
                    </a:p>
                  </a:txBody>
                  <a:tcPr/>
                </a:tc>
                <a:tc>
                  <a:txBody>
                    <a:bodyPr/>
                    <a:lstStyle/>
                    <a:p>
                      <a:r>
                        <a:rPr lang="en-US" dirty="0" smtClean="0"/>
                        <a:t>11,687</a:t>
                      </a:r>
                      <a:endParaRPr lang="en-US" dirty="0"/>
                    </a:p>
                  </a:txBody>
                  <a:tcPr/>
                </a:tc>
              </a:tr>
              <a:tr h="370840">
                <a:tc>
                  <a:txBody>
                    <a:bodyPr/>
                    <a:lstStyle/>
                    <a:p>
                      <a:r>
                        <a:rPr lang="en-US" dirty="0" err="1" smtClean="0"/>
                        <a:t>Elastix</a:t>
                      </a:r>
                      <a:endParaRPr lang="en-US" dirty="0"/>
                    </a:p>
                  </a:txBody>
                  <a:tcPr/>
                </a:tc>
                <a:tc>
                  <a:txBody>
                    <a:bodyPr/>
                    <a:lstStyle/>
                    <a:p>
                      <a:r>
                        <a:rPr lang="en-US" dirty="0" smtClean="0"/>
                        <a:t>4497</a:t>
                      </a:r>
                      <a:endParaRPr lang="en-US" dirty="0"/>
                    </a:p>
                  </a:txBody>
                  <a:tcPr/>
                </a:tc>
              </a:tr>
              <a:tr h="370840">
                <a:tc>
                  <a:txBody>
                    <a:bodyPr/>
                    <a:lstStyle/>
                    <a:p>
                      <a:r>
                        <a:rPr lang="en-US" dirty="0" smtClean="0"/>
                        <a:t>Asterisk</a:t>
                      </a:r>
                      <a:endParaRPr lang="en-US" dirty="0"/>
                    </a:p>
                  </a:txBody>
                  <a:tcPr/>
                </a:tc>
                <a:tc>
                  <a:txBody>
                    <a:bodyPr/>
                    <a:lstStyle/>
                    <a:p>
                      <a:r>
                        <a:rPr lang="en-US" dirty="0" smtClean="0"/>
                        <a:t>386</a:t>
                      </a:r>
                      <a:endParaRPr lang="en-US" dirty="0"/>
                    </a:p>
                  </a:txBody>
                  <a:tcPr/>
                </a:tc>
              </a:tr>
              <a:tr h="370840">
                <a:tc>
                  <a:txBody>
                    <a:bodyPr/>
                    <a:lstStyle/>
                    <a:p>
                      <a:r>
                        <a:rPr lang="en-US" dirty="0" err="1" smtClean="0"/>
                        <a:t>TrixBox</a:t>
                      </a:r>
                      <a:endParaRPr lang="en-US" dirty="0"/>
                    </a:p>
                  </a:txBody>
                  <a:tcPr/>
                </a:tc>
                <a:tc>
                  <a:txBody>
                    <a:bodyPr/>
                    <a:lstStyle/>
                    <a:p>
                      <a:r>
                        <a:rPr lang="en-US" dirty="0" smtClean="0"/>
                        <a:t>164</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82839611"/>
              </p:ext>
            </p:extLst>
          </p:nvPr>
        </p:nvGraphicFramePr>
        <p:xfrm>
          <a:off x="4541520" y="3352800"/>
          <a:ext cx="3639312" cy="2123440"/>
        </p:xfrm>
        <a:graphic>
          <a:graphicData uri="http://schemas.openxmlformats.org/drawingml/2006/table">
            <a:tbl>
              <a:tblPr firstRow="1" bandRow="1">
                <a:tableStyleId>{5C22544A-7EE6-4342-B048-85BDC9FD1C3A}</a:tableStyleId>
              </a:tblPr>
              <a:tblGrid>
                <a:gridCol w="1449503"/>
                <a:gridCol w="2189809"/>
              </a:tblGrid>
              <a:tr h="370840">
                <a:tc gridSpan="2">
                  <a:txBody>
                    <a:bodyPr/>
                    <a:lstStyle/>
                    <a:p>
                      <a:r>
                        <a:rPr lang="en-US" dirty="0" smtClean="0"/>
                        <a:t>43.https.tls.certificate.parsed.issuer.common_name</a:t>
                      </a:r>
                      <a:endParaRPr lang="en-US" dirty="0"/>
                    </a:p>
                  </a:txBody>
                  <a:tcPr/>
                </a:tc>
                <a:tc hMerge="1">
                  <a:txBody>
                    <a:bodyPr/>
                    <a:lstStyle/>
                    <a:p>
                      <a:endParaRPr lang="en-US" dirty="0"/>
                    </a:p>
                  </a:txBody>
                  <a:tcPr/>
                </a:tc>
              </a:tr>
              <a:tr h="370840">
                <a:tc>
                  <a:txBody>
                    <a:bodyPr/>
                    <a:lstStyle/>
                    <a:p>
                      <a:r>
                        <a:rPr lang="en-US" dirty="0" err="1" smtClean="0"/>
                        <a:t>FreePBX</a:t>
                      </a:r>
                      <a:endParaRPr lang="en-US" dirty="0"/>
                    </a:p>
                  </a:txBody>
                  <a:tcPr/>
                </a:tc>
                <a:tc>
                  <a:txBody>
                    <a:bodyPr/>
                    <a:lstStyle/>
                    <a:p>
                      <a:r>
                        <a:rPr lang="en-US" dirty="0" smtClean="0"/>
                        <a:t>149</a:t>
                      </a:r>
                      <a:endParaRPr lang="en-US" dirty="0"/>
                    </a:p>
                  </a:txBody>
                  <a:tcPr/>
                </a:tc>
              </a:tr>
              <a:tr h="370840">
                <a:tc>
                  <a:txBody>
                    <a:bodyPr/>
                    <a:lstStyle/>
                    <a:p>
                      <a:r>
                        <a:rPr lang="en-US" dirty="0" err="1" smtClean="0"/>
                        <a:t>Elastix</a:t>
                      </a:r>
                      <a:endParaRPr lang="en-US" dirty="0"/>
                    </a:p>
                  </a:txBody>
                  <a:tcPr/>
                </a:tc>
                <a:tc>
                  <a:txBody>
                    <a:bodyPr/>
                    <a:lstStyle/>
                    <a:p>
                      <a:r>
                        <a:rPr lang="en-US" dirty="0" smtClean="0"/>
                        <a:t>13</a:t>
                      </a:r>
                      <a:endParaRPr lang="en-US" dirty="0"/>
                    </a:p>
                  </a:txBody>
                  <a:tcPr/>
                </a:tc>
              </a:tr>
              <a:tr h="370840">
                <a:tc>
                  <a:txBody>
                    <a:bodyPr/>
                    <a:lstStyle/>
                    <a:p>
                      <a:r>
                        <a:rPr lang="en-US" dirty="0" smtClean="0"/>
                        <a:t>Asterisk</a:t>
                      </a:r>
                      <a:endParaRPr lang="en-US" dirty="0"/>
                    </a:p>
                  </a:txBody>
                  <a:tcPr/>
                </a:tc>
                <a:tc>
                  <a:txBody>
                    <a:bodyPr/>
                    <a:lstStyle/>
                    <a:p>
                      <a:r>
                        <a:rPr lang="en-US" dirty="0" smtClean="0"/>
                        <a:t>112</a:t>
                      </a:r>
                      <a:endParaRPr lang="en-US" dirty="0"/>
                    </a:p>
                  </a:txBody>
                  <a:tcPr/>
                </a:tc>
              </a:tr>
              <a:tr h="370840">
                <a:tc>
                  <a:txBody>
                    <a:bodyPr/>
                    <a:lstStyle/>
                    <a:p>
                      <a:r>
                        <a:rPr lang="en-US" dirty="0" err="1" smtClean="0"/>
                        <a:t>TrixBox</a:t>
                      </a:r>
                      <a:endParaRPr lang="en-US" dirty="0"/>
                    </a:p>
                  </a:txBody>
                  <a:tcPr/>
                </a:tc>
                <a:tc>
                  <a:txBody>
                    <a:bodyPr/>
                    <a:lstStyle/>
                    <a:p>
                      <a:r>
                        <a:rPr lang="en-US" dirty="0" smtClean="0"/>
                        <a:t>-</a:t>
                      </a:r>
                      <a:endParaRPr lang="en-US" dirty="0"/>
                    </a:p>
                  </a:txBody>
                  <a:tcPr/>
                </a:tc>
              </a:tr>
            </a:tbl>
          </a:graphicData>
        </a:graphic>
      </p:graphicFrame>
    </p:spTree>
    <p:extLst>
      <p:ext uri="{BB962C8B-B14F-4D97-AF65-F5344CB8AC3E}">
        <p14:creationId xmlns:p14="http://schemas.microsoft.com/office/powerpoint/2010/main" val="4135019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type="title"/>
          </p:nvPr>
        </p:nvSpPr>
        <p:spPr>
          <a:prstGeom prst="rect">
            <a:avLst/>
          </a:prstGeom>
          <a:noFill/>
          <a:ln>
            <a:noFill/>
          </a:ln>
        </p:spPr>
        <p:txBody>
          <a:bodyPr vert="horz" lIns="91425" tIns="91425" rIns="91425" bIns="91425" rtlCol="0" anchor="b" anchorCtr="0">
            <a:noAutofit/>
          </a:bodyPr>
          <a:lstStyle/>
          <a:p>
            <a:pPr>
              <a:spcBef>
                <a:spcPts val="0"/>
              </a:spcBef>
              <a:buClr>
                <a:schemeClr val="dk1"/>
              </a:buClr>
              <a:buSzPct val="25000"/>
            </a:pPr>
            <a:r>
              <a:rPr lang="en" sz="3600" b="1" dirty="0" smtClean="0">
                <a:solidFill>
                  <a:schemeClr val="tx1"/>
                </a:solidFill>
                <a:ea typeface="Times New Roman"/>
                <a:cs typeface="Times New Roman"/>
                <a:sym typeface="Times New Roman"/>
                <a:rtl val="0"/>
              </a:rPr>
              <a:t>Asterisk</a:t>
            </a:r>
            <a:endParaRPr lang="en" sz="3600" b="1" dirty="0">
              <a:solidFill>
                <a:schemeClr val="tx1"/>
              </a:solidFill>
              <a:ea typeface="Times New Roman"/>
              <a:cs typeface="Times New Roman"/>
              <a:sym typeface="Times New Roman"/>
              <a:rtl val="0"/>
            </a:endParaRPr>
          </a:p>
        </p:txBody>
      </p:sp>
      <p:sp>
        <p:nvSpPr>
          <p:cNvPr id="121" name="Shape 121"/>
          <p:cNvSpPr txBox="1">
            <a:spLocks noGrp="1"/>
          </p:cNvSpPr>
          <p:nvPr>
            <p:ph idx="1"/>
          </p:nvPr>
        </p:nvSpPr>
        <p:spPr>
          <a:prstGeom prst="rect">
            <a:avLst/>
          </a:prstGeom>
          <a:noFill/>
          <a:ln w="9525" cap="flat" cmpd="sng">
            <a:solidFill>
              <a:srgbClr val="222222">
                <a:alpha val="0"/>
              </a:srgbClr>
            </a:solidFill>
            <a:prstDash val="solid"/>
            <a:round/>
            <a:headEnd type="none" w="med" len="med"/>
            <a:tailEnd type="none" w="med" len="med"/>
          </a:ln>
        </p:spPr>
        <p:txBody>
          <a:bodyPr vert="horz" lIns="91425" tIns="91425" rIns="91425" bIns="91425" rtlCol="0" anchor="t" anchorCtr="0">
            <a:noAutofit/>
          </a:bodyPr>
          <a:lstStyle/>
          <a:p>
            <a:pPr marL="0" indent="0">
              <a:buClr>
                <a:schemeClr val="dk1"/>
              </a:buClr>
              <a:buSzPct val="25000"/>
              <a:buNone/>
            </a:pPr>
            <a:r>
              <a:rPr lang="en" sz="2000" dirty="0">
                <a:ea typeface="Times New Roman"/>
                <a:cs typeface="Times New Roman"/>
                <a:sym typeface="Times New Roman"/>
                <a:rtl val="0"/>
              </a:rPr>
              <a:t>Asterisk Created in 1999</a:t>
            </a:r>
          </a:p>
          <a:p>
            <a:pPr marL="457200" indent="-342900">
              <a:buSzPct val="100000"/>
              <a:buFont typeface="Times New Roman"/>
              <a:buChar char="-"/>
            </a:pPr>
            <a:r>
              <a:rPr lang="en" sz="2000" dirty="0">
                <a:ea typeface="Times New Roman"/>
                <a:cs typeface="Times New Roman"/>
                <a:sym typeface="Times New Roman"/>
                <a:rtl val="0"/>
              </a:rPr>
              <a:t>Now developed by </a:t>
            </a:r>
            <a:r>
              <a:rPr lang="en" sz="2000" dirty="0" smtClean="0">
                <a:ea typeface="Times New Roman"/>
                <a:cs typeface="Times New Roman"/>
                <a:sym typeface="Times New Roman"/>
                <a:rtl val="0"/>
              </a:rPr>
              <a:t>Digium under GPL</a:t>
            </a:r>
            <a:endParaRPr lang="en" sz="2000" dirty="0">
              <a:ea typeface="Times New Roman"/>
              <a:cs typeface="Times New Roman"/>
              <a:sym typeface="Times New Roman"/>
              <a:rtl val="0"/>
            </a:endParaRPr>
          </a:p>
          <a:p>
            <a:pPr marL="457200" indent="-342900">
              <a:buSzPct val="100000"/>
              <a:buFont typeface="Times New Roman"/>
              <a:buChar char="-"/>
            </a:pPr>
            <a:r>
              <a:rPr lang="en" sz="2000" dirty="0">
                <a:ea typeface="Times New Roman"/>
                <a:cs typeface="Times New Roman"/>
                <a:sym typeface="Times New Roman"/>
                <a:rtl val="0"/>
              </a:rPr>
              <a:t>14.0.2 Latest Stable, </a:t>
            </a:r>
            <a:r>
              <a:rPr lang="en" sz="2000" dirty="0" smtClean="0">
                <a:ea typeface="Times New Roman"/>
                <a:cs typeface="Times New Roman"/>
                <a:sym typeface="Times New Roman"/>
                <a:rtl val="0"/>
              </a:rPr>
              <a:t>13.11.2 LTS</a:t>
            </a:r>
          </a:p>
          <a:p>
            <a:pPr marL="457200" indent="-342900">
              <a:buSzPct val="100000"/>
              <a:buFont typeface="Times New Roman"/>
              <a:buChar char="-"/>
            </a:pPr>
            <a:r>
              <a:rPr lang="en" sz="2000" dirty="0" smtClean="0">
                <a:ea typeface="Times New Roman"/>
                <a:cs typeface="Times New Roman"/>
                <a:sym typeface="Times New Roman"/>
                <a:rtl val="0"/>
              </a:rPr>
              <a:t>Lots of variants, some SW only, some including HW</a:t>
            </a:r>
          </a:p>
          <a:p>
            <a:pPr marL="857250" lvl="1" indent="-342900">
              <a:buSzPct val="100000"/>
              <a:buFont typeface="Times New Roman"/>
              <a:buChar char="-"/>
            </a:pPr>
            <a:r>
              <a:rPr lang="en-US" sz="1800" dirty="0" err="1">
                <a:ea typeface="Times New Roman"/>
                <a:cs typeface="Times New Roman"/>
                <a:sym typeface="Times New Roman"/>
                <a:rtl val="0"/>
              </a:rPr>
              <a:t>FreePBX</a:t>
            </a:r>
            <a:endParaRPr lang="en-US" sz="1800" dirty="0">
              <a:ea typeface="Times New Roman"/>
              <a:cs typeface="Times New Roman"/>
              <a:sym typeface="Times New Roman"/>
              <a:rtl val="0"/>
            </a:endParaRPr>
          </a:p>
          <a:p>
            <a:pPr marL="857250" lvl="1" indent="-342900">
              <a:buSzPct val="100000"/>
              <a:buFont typeface="Times New Roman"/>
              <a:buChar char="-"/>
            </a:pPr>
            <a:r>
              <a:rPr lang="en-US" sz="1800" dirty="0" err="1">
                <a:ea typeface="Times New Roman"/>
                <a:cs typeface="Times New Roman"/>
                <a:sym typeface="Times New Roman"/>
                <a:rtl val="0"/>
              </a:rPr>
              <a:t>Asterisk@Home</a:t>
            </a:r>
            <a:endParaRPr lang="en-US" sz="1800" dirty="0">
              <a:ea typeface="Times New Roman"/>
              <a:cs typeface="Times New Roman"/>
              <a:sym typeface="Times New Roman"/>
              <a:rtl val="0"/>
            </a:endParaRPr>
          </a:p>
          <a:p>
            <a:pPr marL="857250" lvl="1" indent="-342900">
              <a:buSzPct val="100000"/>
              <a:buFont typeface="Times New Roman"/>
              <a:buChar char="-"/>
            </a:pPr>
            <a:r>
              <a:rPr lang="en-US" sz="1800" dirty="0" err="1">
                <a:ea typeface="Times New Roman"/>
                <a:cs typeface="Times New Roman"/>
                <a:sym typeface="Times New Roman"/>
                <a:rtl val="0"/>
              </a:rPr>
              <a:t>TrixBox</a:t>
            </a:r>
            <a:endParaRPr lang="en-US" sz="1800" dirty="0">
              <a:ea typeface="Times New Roman"/>
              <a:cs typeface="Times New Roman"/>
              <a:sym typeface="Times New Roman"/>
              <a:rtl val="0"/>
            </a:endParaRPr>
          </a:p>
          <a:p>
            <a:pPr marL="857250" lvl="1" indent="-342900">
              <a:buSzPct val="100000"/>
              <a:buFont typeface="Times New Roman"/>
              <a:buChar char="-"/>
            </a:pPr>
            <a:r>
              <a:rPr lang="en-US" sz="1800" dirty="0">
                <a:ea typeface="Times New Roman"/>
                <a:cs typeface="Times New Roman"/>
                <a:sym typeface="Times New Roman"/>
                <a:rtl val="0"/>
              </a:rPr>
              <a:t>PBX In a Flash</a:t>
            </a:r>
          </a:p>
          <a:p>
            <a:pPr marL="857250" lvl="1" indent="-342900">
              <a:buSzPct val="100000"/>
              <a:buFont typeface="Times New Roman"/>
              <a:buChar char="-"/>
            </a:pPr>
            <a:r>
              <a:rPr lang="en-US" sz="1800" dirty="0" err="1">
                <a:ea typeface="Times New Roman"/>
                <a:cs typeface="Times New Roman"/>
                <a:sym typeface="Times New Roman"/>
                <a:rtl val="0"/>
              </a:rPr>
              <a:t>Elastix</a:t>
            </a:r>
            <a:endParaRPr lang="en-US" sz="1800" dirty="0">
              <a:ea typeface="Times New Roman"/>
              <a:cs typeface="Times New Roman"/>
              <a:sym typeface="Times New Roman"/>
              <a:rtl val="0"/>
            </a:endParaRPr>
          </a:p>
          <a:p>
            <a:pPr marL="857250" lvl="1" indent="-342900">
              <a:buSzPct val="100000"/>
              <a:buFont typeface="Times New Roman"/>
              <a:buChar char="-"/>
            </a:pPr>
            <a:r>
              <a:rPr lang="en-US" sz="1800" dirty="0" err="1">
                <a:ea typeface="Times New Roman"/>
                <a:cs typeface="Times New Roman"/>
                <a:sym typeface="Times New Roman"/>
                <a:rtl val="0"/>
              </a:rPr>
              <a:t>AskoziaPBX</a:t>
            </a:r>
            <a:endParaRPr lang="en-US" sz="1800" dirty="0">
              <a:ea typeface="Times New Roman"/>
              <a:cs typeface="Times New Roman"/>
              <a:sym typeface="Times New Roman"/>
              <a:rtl val="0"/>
            </a:endParaRPr>
          </a:p>
          <a:p>
            <a:pPr marL="857250" lvl="1" indent="-342900">
              <a:buSzPct val="100000"/>
              <a:buFont typeface="Times New Roman"/>
              <a:buChar char="-"/>
            </a:pPr>
            <a:r>
              <a:rPr lang="en-US" sz="1800" dirty="0">
                <a:ea typeface="Times New Roman"/>
                <a:cs typeface="Times New Roman"/>
                <a:sym typeface="Times New Roman"/>
                <a:rtl val="0"/>
              </a:rPr>
              <a:t>Asterisk for Raspberry Pi</a:t>
            </a:r>
          </a:p>
          <a:p>
            <a:pPr marL="857250" lvl="1" indent="-342900">
              <a:buClr>
                <a:schemeClr val="lt1"/>
              </a:buClr>
              <a:buSzPct val="100000"/>
              <a:buFont typeface="Times New Roman"/>
              <a:buChar char="-"/>
            </a:pPr>
            <a:endParaRPr lang="en" sz="1600" dirty="0">
              <a:ea typeface="Times New Roman"/>
              <a:cs typeface="Times New Roman"/>
              <a:sym typeface="Times New Roman"/>
              <a:rtl val="0"/>
            </a:endParaRPr>
          </a:p>
        </p:txBody>
      </p:sp>
      <p:pic>
        <p:nvPicPr>
          <p:cNvPr id="1026" name="Picture 2" descr="Image result for asterisk logo transparent 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114" y="2999543"/>
            <a:ext cx="2728686" cy="27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26615"/>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a:t>
            </a:r>
            <a:endParaRPr lang="en-US" dirty="0"/>
          </a:p>
        </p:txBody>
      </p:sp>
      <p:sp>
        <p:nvSpPr>
          <p:cNvPr id="3" name="Content Placeholder 2"/>
          <p:cNvSpPr>
            <a:spLocks noGrp="1"/>
          </p:cNvSpPr>
          <p:nvPr>
            <p:ph idx="1"/>
          </p:nvPr>
        </p:nvSpPr>
        <p:spPr>
          <a:xfrm>
            <a:off x="457200" y="1417638"/>
            <a:ext cx="8229600" cy="4128029"/>
          </a:xfrm>
        </p:spPr>
        <p:txBody>
          <a:bodyPr>
            <a:noAutofit/>
          </a:bodyPr>
          <a:lstStyle/>
          <a:p>
            <a:r>
              <a:rPr lang="en-US" sz="2000" dirty="0"/>
              <a:t>Management</a:t>
            </a:r>
          </a:p>
          <a:p>
            <a:pPr lvl="1"/>
            <a:r>
              <a:rPr lang="en-US" sz="1800" dirty="0"/>
              <a:t>SNMP</a:t>
            </a:r>
          </a:p>
          <a:p>
            <a:pPr lvl="1"/>
            <a:r>
              <a:rPr lang="en-US" sz="1800" dirty="0" smtClean="0"/>
              <a:t>HTTP</a:t>
            </a:r>
            <a:endParaRPr lang="en-US" sz="1800" dirty="0"/>
          </a:p>
          <a:p>
            <a:pPr lvl="1"/>
            <a:r>
              <a:rPr lang="en-US" sz="1800" dirty="0"/>
              <a:t>CLI</a:t>
            </a:r>
          </a:p>
          <a:p>
            <a:r>
              <a:rPr lang="en-US" sz="2000" dirty="0"/>
              <a:t>API</a:t>
            </a:r>
          </a:p>
          <a:p>
            <a:pPr lvl="1"/>
            <a:r>
              <a:rPr lang="en-US" sz="1800" dirty="0"/>
              <a:t>Asterisk Management Interface (AMI) – default port 5038</a:t>
            </a:r>
          </a:p>
          <a:p>
            <a:pPr lvl="1"/>
            <a:r>
              <a:rPr lang="en-US" sz="1800" dirty="0"/>
              <a:t>Asterisk Gateway Interface (AGI)</a:t>
            </a:r>
          </a:p>
          <a:p>
            <a:pPr lvl="1"/>
            <a:r>
              <a:rPr lang="en-US" sz="1800" dirty="0"/>
              <a:t>Asterisk REST Interface (ARI) – default port </a:t>
            </a:r>
            <a:r>
              <a:rPr lang="en-US" sz="1800" dirty="0" smtClean="0"/>
              <a:t>8088</a:t>
            </a:r>
            <a:endParaRPr lang="en-US" sz="1800" dirty="0"/>
          </a:p>
          <a:p>
            <a:r>
              <a:rPr lang="en-US" sz="2000" dirty="0"/>
              <a:t>Services</a:t>
            </a:r>
          </a:p>
          <a:p>
            <a:pPr lvl="1"/>
            <a:r>
              <a:rPr lang="en-US" sz="1800" dirty="0"/>
              <a:t>SIP </a:t>
            </a:r>
            <a:r>
              <a:rPr lang="en-US" sz="1800" dirty="0" smtClean="0"/>
              <a:t>/ RTP – </a:t>
            </a:r>
            <a:r>
              <a:rPr lang="en-US" sz="1800" dirty="0"/>
              <a:t>voice, video, IM</a:t>
            </a:r>
          </a:p>
          <a:p>
            <a:pPr lvl="1"/>
            <a:r>
              <a:rPr lang="en-US" sz="1800" dirty="0"/>
              <a:t>AIX – not commonly used </a:t>
            </a:r>
            <a:r>
              <a:rPr lang="en-US" sz="1800" dirty="0" smtClean="0"/>
              <a:t>anymore</a:t>
            </a:r>
          </a:p>
          <a:p>
            <a:pPr lvl="1"/>
            <a:r>
              <a:rPr lang="en-US" sz="1800" dirty="0" err="1" smtClean="0"/>
              <a:t>WebRTC</a:t>
            </a:r>
            <a:endParaRPr lang="en-US" sz="1800" dirty="0"/>
          </a:p>
        </p:txBody>
      </p:sp>
    </p:spTree>
    <p:extLst>
      <p:ext uri="{BB962C8B-B14F-4D97-AF65-F5344CB8AC3E}">
        <p14:creationId xmlns:p14="http://schemas.microsoft.com/office/powerpoint/2010/main" val="329922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Asterisk REST Interface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ARI </a:t>
            </a:r>
            <a:r>
              <a:rPr lang="en-US" sz="2000" dirty="0"/>
              <a:t>is an asynchronous API that allows developers to build communications applications by exposing the raw primitive objects in Asterisk - channels, bridges, endpoints, media, etc. - through an intuitive REST interface. The state of the objects being controlled by the user are conveyed via JSON events over a </a:t>
            </a:r>
            <a:r>
              <a:rPr lang="en-US" sz="2000" dirty="0" err="1"/>
              <a:t>WebSocket</a:t>
            </a:r>
            <a:r>
              <a:rPr lang="en-US" sz="2000" dirty="0"/>
              <a:t>.</a:t>
            </a:r>
          </a:p>
        </p:txBody>
      </p:sp>
      <p:sp>
        <p:nvSpPr>
          <p:cNvPr id="5" name="Oval 4"/>
          <p:cNvSpPr/>
          <p:nvPr/>
        </p:nvSpPr>
        <p:spPr bwMode="auto">
          <a:xfrm>
            <a:off x="2970324" y="3671014"/>
            <a:ext cx="1582340" cy="1608868"/>
          </a:xfrm>
          <a:prstGeom prst="ellipse">
            <a:avLst/>
          </a:prstGeom>
          <a:noFill/>
          <a:ln w="3175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000" dirty="0" err="1">
              <a:solidFill>
                <a:schemeClr val="bg1"/>
              </a:solidFill>
              <a:latin typeface="Arial" pitchFamily="34" charset="0"/>
              <a:cs typeface="Arial" pitchFamily="34" charset="0"/>
            </a:endParaRPr>
          </a:p>
        </p:txBody>
      </p:sp>
      <p:sp>
        <p:nvSpPr>
          <p:cNvPr id="6" name="Oval 5"/>
          <p:cNvSpPr/>
          <p:nvPr/>
        </p:nvSpPr>
        <p:spPr bwMode="auto">
          <a:xfrm>
            <a:off x="3373580" y="3500705"/>
            <a:ext cx="1861577" cy="1888252"/>
          </a:xfrm>
          <a:prstGeom prst="ellipse">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000" dirty="0" err="1">
              <a:solidFill>
                <a:schemeClr val="bg1"/>
              </a:solidFill>
              <a:latin typeface="Arial" pitchFamily="34" charset="0"/>
              <a:cs typeface="Arial" pitchFamily="34" charset="0"/>
            </a:endParaRPr>
          </a:p>
        </p:txBody>
      </p:sp>
      <p:sp>
        <p:nvSpPr>
          <p:cNvPr id="7" name="Oval 6"/>
          <p:cNvSpPr/>
          <p:nvPr/>
        </p:nvSpPr>
        <p:spPr bwMode="auto">
          <a:xfrm>
            <a:off x="4148016" y="3671014"/>
            <a:ext cx="1582340" cy="1608868"/>
          </a:xfrm>
          <a:prstGeom prst="ellipse">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000" dirty="0" err="1">
              <a:solidFill>
                <a:schemeClr val="bg1"/>
              </a:solidFill>
              <a:latin typeface="Arial" pitchFamily="34" charset="0"/>
              <a:cs typeface="Arial" pitchFamily="34" charset="0"/>
            </a:endParaRPr>
          </a:p>
        </p:txBody>
      </p:sp>
      <p:sp>
        <p:nvSpPr>
          <p:cNvPr id="8" name="TextBox 7"/>
          <p:cNvSpPr txBox="1"/>
          <p:nvPr/>
        </p:nvSpPr>
        <p:spPr>
          <a:xfrm>
            <a:off x="3535469" y="4301828"/>
            <a:ext cx="503385" cy="307777"/>
          </a:xfrm>
          <a:prstGeom prst="rect">
            <a:avLst/>
          </a:prstGeom>
          <a:noFill/>
        </p:spPr>
        <p:txBody>
          <a:bodyPr wrap="square" rtlCol="0">
            <a:spAutoFit/>
          </a:bodyPr>
          <a:lstStyle/>
          <a:p>
            <a:r>
              <a:rPr lang="en-US" sz="1400" b="1" dirty="0">
                <a:solidFill>
                  <a:srgbClr val="7030A0"/>
                </a:solidFill>
                <a:cs typeface="Museo Sans 300"/>
              </a:rPr>
              <a:t>AMI</a:t>
            </a:r>
          </a:p>
        </p:txBody>
      </p:sp>
      <p:sp>
        <p:nvSpPr>
          <p:cNvPr id="9" name="TextBox 8"/>
          <p:cNvSpPr txBox="1"/>
          <p:nvPr/>
        </p:nvSpPr>
        <p:spPr>
          <a:xfrm>
            <a:off x="4733206" y="4284715"/>
            <a:ext cx="503385" cy="307777"/>
          </a:xfrm>
          <a:prstGeom prst="rect">
            <a:avLst/>
          </a:prstGeom>
          <a:noFill/>
        </p:spPr>
        <p:txBody>
          <a:bodyPr wrap="square" rtlCol="0">
            <a:spAutoFit/>
          </a:bodyPr>
          <a:lstStyle/>
          <a:p>
            <a:r>
              <a:rPr lang="en-US" sz="1400" b="1" dirty="0">
                <a:solidFill>
                  <a:srgbClr val="0070C0"/>
                </a:solidFill>
                <a:cs typeface="Museo Sans 300"/>
              </a:rPr>
              <a:t>AGI</a:t>
            </a:r>
          </a:p>
        </p:txBody>
      </p:sp>
      <p:sp>
        <p:nvSpPr>
          <p:cNvPr id="10" name="TextBox 9"/>
          <p:cNvSpPr txBox="1"/>
          <p:nvPr/>
        </p:nvSpPr>
        <p:spPr>
          <a:xfrm>
            <a:off x="4116694" y="4284715"/>
            <a:ext cx="503385" cy="307777"/>
          </a:xfrm>
          <a:prstGeom prst="rect">
            <a:avLst/>
          </a:prstGeom>
          <a:noFill/>
        </p:spPr>
        <p:txBody>
          <a:bodyPr wrap="square" rtlCol="0">
            <a:spAutoFit/>
          </a:bodyPr>
          <a:lstStyle/>
          <a:p>
            <a:r>
              <a:rPr lang="en-US" sz="1400" b="1" dirty="0">
                <a:cs typeface="Museo Sans 300"/>
              </a:rPr>
              <a:t>ARI</a:t>
            </a:r>
          </a:p>
        </p:txBody>
      </p:sp>
      <p:sp>
        <p:nvSpPr>
          <p:cNvPr id="11" name="TextBox 10"/>
          <p:cNvSpPr txBox="1"/>
          <p:nvPr/>
        </p:nvSpPr>
        <p:spPr>
          <a:xfrm>
            <a:off x="2806648" y="5102097"/>
            <a:ext cx="909133" cy="523220"/>
          </a:xfrm>
          <a:prstGeom prst="rect">
            <a:avLst/>
          </a:prstGeom>
          <a:noFill/>
        </p:spPr>
        <p:txBody>
          <a:bodyPr wrap="square" rtlCol="0">
            <a:spAutoFit/>
          </a:bodyPr>
          <a:lstStyle/>
          <a:p>
            <a:r>
              <a:rPr lang="en-US" sz="1400" b="1" dirty="0">
                <a:solidFill>
                  <a:srgbClr val="7030A0"/>
                </a:solidFill>
                <a:cs typeface="Museo Sans 300"/>
              </a:rPr>
              <a:t>Call Control</a:t>
            </a:r>
          </a:p>
        </p:txBody>
      </p:sp>
      <p:sp>
        <p:nvSpPr>
          <p:cNvPr id="12" name="TextBox 11"/>
          <p:cNvSpPr txBox="1"/>
          <p:nvPr/>
        </p:nvSpPr>
        <p:spPr>
          <a:xfrm>
            <a:off x="5502601" y="5102097"/>
            <a:ext cx="1177693" cy="523220"/>
          </a:xfrm>
          <a:prstGeom prst="rect">
            <a:avLst/>
          </a:prstGeom>
          <a:noFill/>
        </p:spPr>
        <p:txBody>
          <a:bodyPr wrap="square" rtlCol="0">
            <a:spAutoFit/>
          </a:bodyPr>
          <a:lstStyle/>
          <a:p>
            <a:r>
              <a:rPr lang="en-US" sz="1400" b="1" dirty="0" err="1">
                <a:solidFill>
                  <a:srgbClr val="0070C0"/>
                </a:solidFill>
                <a:cs typeface="Museo Sans 300"/>
              </a:rPr>
              <a:t>Dialplan</a:t>
            </a:r>
            <a:r>
              <a:rPr lang="en-US" sz="1400" b="1" dirty="0">
                <a:solidFill>
                  <a:srgbClr val="0070C0"/>
                </a:solidFill>
                <a:cs typeface="Museo Sans 300"/>
              </a:rPr>
              <a:t> Execution</a:t>
            </a:r>
          </a:p>
        </p:txBody>
      </p:sp>
      <p:sp>
        <p:nvSpPr>
          <p:cNvPr id="13" name="TextBox 12"/>
          <p:cNvSpPr txBox="1"/>
          <p:nvPr/>
        </p:nvSpPr>
        <p:spPr>
          <a:xfrm>
            <a:off x="3390160" y="5387571"/>
            <a:ext cx="2112442" cy="523220"/>
          </a:xfrm>
          <a:prstGeom prst="rect">
            <a:avLst/>
          </a:prstGeom>
          <a:noFill/>
        </p:spPr>
        <p:txBody>
          <a:bodyPr wrap="square" rtlCol="0">
            <a:spAutoFit/>
          </a:bodyPr>
          <a:lstStyle/>
          <a:p>
            <a:pPr algn="ctr"/>
            <a:r>
              <a:rPr lang="en-US" sz="1400" b="1" dirty="0">
                <a:solidFill>
                  <a:schemeClr val="bg2"/>
                </a:solidFill>
                <a:cs typeface="Museo Sans 300"/>
              </a:rPr>
              <a:t>Custom Communication Application</a:t>
            </a:r>
          </a:p>
        </p:txBody>
      </p:sp>
    </p:spTree>
    <p:extLst>
      <p:ext uri="{BB962C8B-B14F-4D97-AF65-F5344CB8AC3E}">
        <p14:creationId xmlns:p14="http://schemas.microsoft.com/office/powerpoint/2010/main" val="318356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Tonight’s top ten</a:t>
            </a:r>
            <a:br>
              <a:rPr lang="en-US" dirty="0" smtClean="0"/>
            </a:br>
            <a:r>
              <a:rPr lang="en-US" sz="2700" dirty="0" smtClean="0"/>
              <a:t>Casting the OWASP Top Ten to Common VOIP </a:t>
            </a:r>
            <a:r>
              <a:rPr lang="en-US" sz="2700" dirty="0" err="1" smtClean="0"/>
              <a:t>SYStems</a:t>
            </a:r>
            <a:endParaRPr lang="en-US" sz="2700" dirty="0"/>
          </a:p>
        </p:txBody>
      </p:sp>
      <p:pic>
        <p:nvPicPr>
          <p:cNvPr id="2050" name="Picture 2" descr="Image result for letterman top 10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457774"/>
            <a:ext cx="6120945" cy="394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0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9620" cy="1143000"/>
          </a:xfrm>
        </p:spPr>
        <p:txBody>
          <a:bodyPr>
            <a:normAutofit/>
          </a:bodyPr>
          <a:lstStyle/>
          <a:p>
            <a:r>
              <a:rPr lang="en-US" dirty="0" smtClean="0"/>
              <a:t>OWASP Top 10 Vulnerabilities</a:t>
            </a:r>
            <a:endParaRPr lang="en-US" dirty="0"/>
          </a:p>
        </p:txBody>
      </p:sp>
      <p:sp>
        <p:nvSpPr>
          <p:cNvPr id="3" name="Content Placeholder 2"/>
          <p:cNvSpPr>
            <a:spLocks noGrp="1"/>
          </p:cNvSpPr>
          <p:nvPr>
            <p:ph idx="1"/>
          </p:nvPr>
        </p:nvSpPr>
        <p:spPr>
          <a:xfrm>
            <a:off x="457200" y="1394778"/>
            <a:ext cx="8229600" cy="4514532"/>
          </a:xfrm>
        </p:spPr>
        <p:txBody>
          <a:bodyPr>
            <a:normAutofit lnSpcReduction="10000"/>
          </a:bodyPr>
          <a:lstStyle/>
          <a:p>
            <a:r>
              <a:rPr lang="en-US" sz="2400" dirty="0"/>
              <a:t>Types of </a:t>
            </a:r>
            <a:r>
              <a:rPr lang="en-US" sz="2400" dirty="0" smtClean="0"/>
              <a:t>Issues Common to Asterisk / VoIP PBX</a:t>
            </a:r>
            <a:endParaRPr lang="en-US" sz="2400" dirty="0"/>
          </a:p>
          <a:p>
            <a:pPr lvl="1"/>
            <a:r>
              <a:rPr lang="en-US" sz="2000" dirty="0"/>
              <a:t>A1: Injection</a:t>
            </a:r>
          </a:p>
          <a:p>
            <a:pPr lvl="1"/>
            <a:r>
              <a:rPr lang="en-US" sz="2000" dirty="0"/>
              <a:t>A2: Broken Authentication and Session Management</a:t>
            </a:r>
          </a:p>
          <a:p>
            <a:pPr lvl="1"/>
            <a:r>
              <a:rPr lang="en-US" sz="2000" dirty="0"/>
              <a:t>A3: Cross-site </a:t>
            </a:r>
            <a:r>
              <a:rPr lang="en-US" sz="2000" dirty="0" smtClean="0"/>
              <a:t>Scripting</a:t>
            </a:r>
          </a:p>
          <a:p>
            <a:pPr lvl="1"/>
            <a:r>
              <a:rPr lang="en-US" sz="2000" dirty="0" smtClean="0"/>
              <a:t>A4: Insecure Direct Object References</a:t>
            </a:r>
            <a:endParaRPr lang="en-US" sz="2000" dirty="0"/>
          </a:p>
          <a:p>
            <a:pPr lvl="1"/>
            <a:r>
              <a:rPr lang="en-US" sz="2000" dirty="0"/>
              <a:t>A5: Security Misconfiguration</a:t>
            </a:r>
          </a:p>
          <a:p>
            <a:pPr lvl="1"/>
            <a:r>
              <a:rPr lang="en-US" sz="2000" dirty="0"/>
              <a:t>A6: Sensitive Data Exposure</a:t>
            </a:r>
          </a:p>
          <a:p>
            <a:pPr lvl="1"/>
            <a:r>
              <a:rPr lang="en-US" sz="2000" dirty="0"/>
              <a:t>A9: Using Components with Known Vulnerabilities</a:t>
            </a:r>
          </a:p>
          <a:p>
            <a:pPr lvl="1"/>
            <a:r>
              <a:rPr lang="en-US" sz="2000" dirty="0"/>
              <a:t>A10: </a:t>
            </a:r>
            <a:r>
              <a:rPr lang="en-US" sz="2000" dirty="0" err="1"/>
              <a:t>Unvalidated</a:t>
            </a:r>
            <a:r>
              <a:rPr lang="en-US" sz="2000" dirty="0"/>
              <a:t> Redirects and Forwards</a:t>
            </a:r>
          </a:p>
          <a:p>
            <a:r>
              <a:rPr lang="en-US" sz="2400" dirty="0"/>
              <a:t>Other </a:t>
            </a:r>
            <a:r>
              <a:rPr lang="en-US" sz="2400" dirty="0" smtClean="0"/>
              <a:t>Notable </a:t>
            </a:r>
            <a:r>
              <a:rPr lang="en-US" sz="2400" dirty="0" smtClean="0"/>
              <a:t>Issues / </a:t>
            </a:r>
            <a:r>
              <a:rPr lang="en-US" sz="2400" dirty="0" smtClean="0"/>
              <a:t>Non-OWASP Top 10</a:t>
            </a:r>
            <a:endParaRPr lang="en-US" sz="2400" dirty="0"/>
          </a:p>
          <a:p>
            <a:pPr lvl="1"/>
            <a:r>
              <a:rPr lang="en-US" sz="2000" dirty="0"/>
              <a:t>Insufficient </a:t>
            </a:r>
            <a:r>
              <a:rPr lang="en-US" sz="2000" dirty="0" smtClean="0"/>
              <a:t>Anti-automation</a:t>
            </a:r>
          </a:p>
          <a:p>
            <a:pPr lvl="1"/>
            <a:r>
              <a:rPr lang="en-US" sz="2000" dirty="0"/>
              <a:t>Denial of Service (exhaustion, crashes</a:t>
            </a:r>
            <a:r>
              <a:rPr lang="en-US" sz="2000" dirty="0" smtClean="0"/>
              <a:t>)</a:t>
            </a:r>
          </a:p>
          <a:p>
            <a:pPr lvl="1"/>
            <a:r>
              <a:rPr lang="en-US" sz="2000" dirty="0" smtClean="0"/>
              <a:t>Identity Issues</a:t>
            </a:r>
            <a:endParaRPr lang="en-US" sz="2000" dirty="0"/>
          </a:p>
        </p:txBody>
      </p:sp>
    </p:spTree>
    <p:extLst>
      <p:ext uri="{BB962C8B-B14F-4D97-AF65-F5344CB8AC3E}">
        <p14:creationId xmlns:p14="http://schemas.microsoft.com/office/powerpoint/2010/main" val="1211563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 </a:t>
            </a:r>
            <a:r>
              <a:rPr lang="en-US" dirty="0" smtClean="0"/>
              <a:t>Injection</a:t>
            </a:r>
            <a:endParaRPr lang="en-US" dirty="0"/>
          </a:p>
        </p:txBody>
      </p:sp>
      <p:sp>
        <p:nvSpPr>
          <p:cNvPr id="3" name="Content Placeholder 2"/>
          <p:cNvSpPr>
            <a:spLocks noGrp="1"/>
          </p:cNvSpPr>
          <p:nvPr>
            <p:ph idx="1"/>
          </p:nvPr>
        </p:nvSpPr>
        <p:spPr/>
        <p:txBody>
          <a:bodyPr>
            <a:normAutofit/>
          </a:bodyPr>
          <a:lstStyle/>
          <a:p>
            <a:r>
              <a:rPr lang="en-US" sz="2000" dirty="0"/>
              <a:t>Web </a:t>
            </a:r>
            <a:r>
              <a:rPr lang="en-US" sz="2000" dirty="0" smtClean="0"/>
              <a:t>Interfaces</a:t>
            </a:r>
          </a:p>
          <a:p>
            <a:r>
              <a:rPr lang="en-US" sz="2000" dirty="0" smtClean="0"/>
              <a:t>API Interfaces </a:t>
            </a:r>
            <a:endParaRPr lang="en-US" sz="2000" dirty="0"/>
          </a:p>
          <a:p>
            <a:r>
              <a:rPr lang="en-US" sz="2000" dirty="0"/>
              <a:t>Bonus</a:t>
            </a:r>
          </a:p>
          <a:p>
            <a:pPr lvl="1"/>
            <a:r>
              <a:rPr lang="en-US" sz="1800" dirty="0"/>
              <a:t>SIP </a:t>
            </a:r>
            <a:r>
              <a:rPr lang="en-US" sz="1800" dirty="0" smtClean="0"/>
              <a:t>Injection</a:t>
            </a:r>
          </a:p>
          <a:p>
            <a:pPr lvl="2"/>
            <a:r>
              <a:rPr lang="en-US" sz="1600" dirty="0" smtClean="0"/>
              <a:t>SQL injection / XSS via SIP headers</a:t>
            </a:r>
          </a:p>
          <a:p>
            <a:pPr lvl="2"/>
            <a:r>
              <a:rPr lang="en-US" sz="1600" dirty="0" smtClean="0"/>
              <a:t>Modification </a:t>
            </a:r>
            <a:r>
              <a:rPr lang="en-US" sz="1600" dirty="0"/>
              <a:t>of the signaling </a:t>
            </a:r>
            <a:r>
              <a:rPr lang="en-US" sz="1600" dirty="0" smtClean="0"/>
              <a:t>stream </a:t>
            </a:r>
            <a:r>
              <a:rPr lang="en-US" sz="1600" dirty="0"/>
              <a:t>possible </a:t>
            </a:r>
            <a:r>
              <a:rPr lang="en-US" sz="1600" dirty="0" smtClean="0"/>
              <a:t>if MITM – insert other parties in call, insert headers for billing fraud, caller spoofing, etc.</a:t>
            </a:r>
            <a:endParaRPr lang="en-US" sz="1600" dirty="0"/>
          </a:p>
          <a:p>
            <a:pPr lvl="1"/>
            <a:r>
              <a:rPr lang="en-US" sz="1800" dirty="0" smtClean="0"/>
              <a:t>Voice / Media Injection </a:t>
            </a:r>
            <a:r>
              <a:rPr lang="en-US" sz="1800" dirty="0"/>
              <a:t>– modification of the RTP stream – possible but a bit more </a:t>
            </a:r>
            <a:r>
              <a:rPr lang="en-US" sz="1800" dirty="0" smtClean="0"/>
              <a:t>challenging</a:t>
            </a:r>
          </a:p>
          <a:p>
            <a:pPr lvl="1"/>
            <a:r>
              <a:rPr lang="en-US" sz="1800" dirty="0" smtClean="0"/>
              <a:t>Log </a:t>
            </a:r>
            <a:r>
              <a:rPr lang="en-US" sz="1800" dirty="0"/>
              <a:t>Contamination – management injection </a:t>
            </a:r>
            <a:r>
              <a:rPr lang="en-US" sz="1800" dirty="0" smtClean="0"/>
              <a:t>possible if SIP messages copied to the logs (demo later!)</a:t>
            </a:r>
            <a:endParaRPr lang="en-US" sz="1800" dirty="0"/>
          </a:p>
          <a:p>
            <a:pPr lvl="1"/>
            <a:endParaRPr lang="en-US" sz="1800" dirty="0"/>
          </a:p>
          <a:p>
            <a:pPr lvl="1"/>
            <a:endParaRPr lang="en-US" sz="1800" dirty="0"/>
          </a:p>
        </p:txBody>
      </p:sp>
      <p:pic>
        <p:nvPicPr>
          <p:cNvPr id="3074" name="Picture 2" descr="Image result for syringe transparent 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4616">
            <a:off x="5830951" y="1202375"/>
            <a:ext cx="2001012" cy="2001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26373" y="1786478"/>
            <a:ext cx="7962134" cy="1360134"/>
          </a:xfrm>
          <a:prstGeom prst="rect">
            <a:avLst/>
          </a:prstGeom>
        </p:spPr>
      </p:pic>
    </p:spTree>
    <p:extLst>
      <p:ext uri="{BB962C8B-B14F-4D97-AF65-F5344CB8AC3E}">
        <p14:creationId xmlns:p14="http://schemas.microsoft.com/office/powerpoint/2010/main" val="968831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your Favorite dinosau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00704" y="4302313"/>
            <a:ext cx="2243296" cy="17049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857250"/>
            <a:ext cx="8229600" cy="560388"/>
          </a:xfrm>
        </p:spPr>
        <p:txBody>
          <a:bodyPr>
            <a:normAutofit fontScale="90000"/>
          </a:bodyPr>
          <a:lstStyle/>
          <a:p>
            <a:r>
              <a:rPr lang="en-US" dirty="0"/>
              <a:t>A2: Broken Authentication and Session Management</a:t>
            </a:r>
            <a:br>
              <a:rPr lang="en-US" dirty="0"/>
            </a:br>
            <a:endParaRPr lang="en-US" dirty="0"/>
          </a:p>
        </p:txBody>
      </p:sp>
      <p:sp>
        <p:nvSpPr>
          <p:cNvPr id="6" name="Shape 186"/>
          <p:cNvSpPr txBox="1">
            <a:spLocks noGrp="1"/>
          </p:cNvSpPr>
          <p:nvPr/>
        </p:nvSpPr>
        <p:spPr>
          <a:xfrm>
            <a:off x="457200" y="1817688"/>
            <a:ext cx="8415470" cy="372569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3pPr>
            <a:lvl4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4pPr>
            <a:lvl5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5pPr>
            <a:lvl6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6pPr>
            <a:lvl7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7pPr>
            <a:lvl8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8pPr>
            <a:lvl9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9pPr>
          </a:lstStyle>
          <a:p>
            <a:pPr>
              <a:buSzPct val="25000"/>
            </a:pPr>
            <a:r>
              <a:rPr lang="en" sz="1300" b="1" dirty="0">
                <a:solidFill>
                  <a:schemeClr val="tx1"/>
                </a:solidFill>
                <a:latin typeface="Courier New"/>
                <a:ea typeface="Courier New"/>
                <a:cs typeface="Courier New"/>
                <a:sym typeface="Courier New"/>
              </a:rPr>
              <a:t>REGISTER sip:192.168.1.123 SIP/2.0</a:t>
            </a:r>
          </a:p>
          <a:p>
            <a:pPr>
              <a:buSzPct val="25000"/>
            </a:pPr>
            <a:r>
              <a:rPr lang="en" sz="1300" b="1" dirty="0">
                <a:solidFill>
                  <a:schemeClr val="tx1"/>
                </a:solidFill>
                <a:latin typeface="Courier New"/>
                <a:ea typeface="Courier New"/>
                <a:cs typeface="Courier New"/>
                <a:sym typeface="Courier New"/>
              </a:rPr>
              <a:t>Via: SIP/2.0/UDP 192.168.1.1:8166;branch=z9hG4bK-d8754z-0be76a4b680f6408-1---d8754z-;rport</a:t>
            </a:r>
          </a:p>
          <a:p>
            <a:pPr>
              <a:buSzPct val="25000"/>
            </a:pPr>
            <a:r>
              <a:rPr lang="en" sz="1300" b="1" dirty="0">
                <a:solidFill>
                  <a:schemeClr val="tx1"/>
                </a:solidFill>
                <a:latin typeface="Courier New"/>
                <a:ea typeface="Courier New"/>
                <a:cs typeface="Courier New"/>
                <a:sym typeface="Courier New"/>
              </a:rPr>
              <a:t>Max-Forwards: 70</a:t>
            </a:r>
          </a:p>
          <a:p>
            <a:pPr>
              <a:buSzPct val="25000"/>
            </a:pPr>
            <a:r>
              <a:rPr lang="en" sz="1300" b="1" dirty="0">
                <a:solidFill>
                  <a:schemeClr val="tx1"/>
                </a:solidFill>
                <a:latin typeface="Courier New"/>
                <a:ea typeface="Courier New"/>
                <a:cs typeface="Courier New"/>
                <a:sym typeface="Courier New"/>
              </a:rPr>
              <a:t>Contact: &lt;sip:1000@192.168.1.1:8166;rinstance=c7c558226c47c266&gt;</a:t>
            </a:r>
          </a:p>
          <a:p>
            <a:pPr>
              <a:buSzPct val="25000"/>
            </a:pPr>
            <a:r>
              <a:rPr lang="en" sz="1300" b="1" dirty="0">
                <a:solidFill>
                  <a:schemeClr val="tx1"/>
                </a:solidFill>
                <a:latin typeface="Courier New"/>
                <a:ea typeface="Courier New"/>
                <a:cs typeface="Courier New"/>
                <a:sym typeface="Courier New"/>
              </a:rPr>
              <a:t>To: &lt;sip:1000@192.168.1.123&gt;</a:t>
            </a:r>
          </a:p>
          <a:p>
            <a:pPr>
              <a:buSzPct val="25000"/>
            </a:pPr>
            <a:r>
              <a:rPr lang="en" sz="1300" b="1" dirty="0">
                <a:solidFill>
                  <a:schemeClr val="tx1"/>
                </a:solidFill>
                <a:latin typeface="Courier New"/>
                <a:ea typeface="Courier New"/>
                <a:cs typeface="Courier New"/>
                <a:sym typeface="Courier New"/>
              </a:rPr>
              <a:t>From: &lt;sip:1000@192.168.1.123&gt;;tag=309f3210</a:t>
            </a:r>
          </a:p>
          <a:p>
            <a:pPr>
              <a:buSzPct val="25000"/>
            </a:pPr>
            <a:r>
              <a:rPr lang="en" sz="1300" b="1" dirty="0">
                <a:solidFill>
                  <a:schemeClr val="tx1"/>
                </a:solidFill>
                <a:latin typeface="Courier New"/>
                <a:ea typeface="Courier New"/>
                <a:cs typeface="Courier New"/>
                <a:sym typeface="Courier New"/>
              </a:rPr>
              <a:t>Call-ID: YWM4NWQxNThiNGEwMjhmYTJhZmIwYzJiNjMxNTY1MjE</a:t>
            </a:r>
          </a:p>
          <a:p>
            <a:pPr>
              <a:buSzPct val="25000"/>
            </a:pPr>
            <a:r>
              <a:rPr lang="en" sz="1300" b="1" dirty="0">
                <a:solidFill>
                  <a:schemeClr val="tx1"/>
                </a:solidFill>
                <a:latin typeface="Courier New"/>
                <a:ea typeface="Courier New"/>
                <a:cs typeface="Courier New"/>
                <a:sym typeface="Courier New"/>
              </a:rPr>
              <a:t>CSeq: 2 REGISTER</a:t>
            </a:r>
          </a:p>
          <a:p>
            <a:pPr>
              <a:buSzPct val="25000"/>
            </a:pPr>
            <a:r>
              <a:rPr lang="en" sz="1300" b="1" dirty="0">
                <a:solidFill>
                  <a:schemeClr val="tx1"/>
                </a:solidFill>
                <a:latin typeface="Courier New"/>
                <a:ea typeface="Courier New"/>
                <a:cs typeface="Courier New"/>
                <a:sym typeface="Courier New"/>
              </a:rPr>
              <a:t>Expires: 3600</a:t>
            </a:r>
          </a:p>
          <a:p>
            <a:pPr>
              <a:buSzPct val="25000"/>
            </a:pPr>
            <a:r>
              <a:rPr lang="en" sz="1300" b="1" dirty="0">
                <a:solidFill>
                  <a:schemeClr val="tx1"/>
                </a:solidFill>
                <a:latin typeface="Courier New"/>
                <a:ea typeface="Courier New"/>
                <a:cs typeface="Courier New"/>
                <a:sym typeface="Courier New"/>
              </a:rPr>
              <a:t>Allow: INVITE, ACK, CANCEL, OPTIONS, BYE, REFER, NOTIFY, MESSAGE, SUBSCRIBE, INFO</a:t>
            </a:r>
          </a:p>
          <a:p>
            <a:pPr>
              <a:buSzPct val="25000"/>
            </a:pPr>
            <a:r>
              <a:rPr lang="en" sz="1300" b="1" dirty="0">
                <a:solidFill>
                  <a:schemeClr val="tx1"/>
                </a:solidFill>
                <a:latin typeface="Courier New"/>
                <a:ea typeface="Courier New"/>
                <a:cs typeface="Courier New"/>
                <a:sym typeface="Courier New"/>
              </a:rPr>
              <a:t>User-Agent: X-Lite 4.7.1 74247-647f3e8e-W6.1</a:t>
            </a:r>
          </a:p>
          <a:p>
            <a:pPr>
              <a:buSzPct val="25000"/>
            </a:pPr>
            <a:r>
              <a:rPr lang="en" sz="1300" b="1" dirty="0">
                <a:solidFill>
                  <a:schemeClr val="tx1"/>
                </a:solidFill>
                <a:latin typeface="Courier New"/>
                <a:ea typeface="Courier New"/>
                <a:cs typeface="Courier New"/>
                <a:sym typeface="Courier New"/>
              </a:rPr>
              <a:t>Authorization: Digest username="1000",realm="asterisk",nonce="35e47ee9",uri="sip:192.168.1.123",</a:t>
            </a:r>
            <a:r>
              <a:rPr lang="en" sz="1300" dirty="0">
                <a:solidFill>
                  <a:schemeClr val="tx1"/>
                </a:solidFill>
              </a:rPr>
              <a:t> </a:t>
            </a:r>
            <a:r>
              <a:rPr lang="en" sz="1300" b="1" dirty="0">
                <a:solidFill>
                  <a:schemeClr val="tx1"/>
                </a:solidFill>
                <a:latin typeface="Courier New"/>
                <a:ea typeface="Courier New"/>
                <a:cs typeface="Courier New"/>
                <a:sym typeface="Courier New"/>
              </a:rPr>
              <a:t>response="33ac377e4d50ad6026837ef37b2d33ce",algorithm=</a:t>
            </a:r>
            <a:r>
              <a:rPr lang="en" sz="2400" dirty="0">
                <a:solidFill>
                  <a:srgbClr val="FF0000"/>
                </a:solidFill>
                <a:latin typeface="Impact"/>
                <a:ea typeface="Impact"/>
                <a:cs typeface="Impact"/>
                <a:sym typeface="Impact"/>
              </a:rPr>
              <a:t>MD5</a:t>
            </a:r>
          </a:p>
          <a:p>
            <a:pPr>
              <a:buSzPct val="25000"/>
            </a:pPr>
            <a:r>
              <a:rPr lang="en" sz="1300" b="1" dirty="0">
                <a:solidFill>
                  <a:schemeClr val="tx1"/>
                </a:solidFill>
                <a:latin typeface="Courier New"/>
                <a:ea typeface="Courier New"/>
                <a:cs typeface="Courier New"/>
                <a:sym typeface="Courier New"/>
              </a:rPr>
              <a:t>Content-Length: 0</a:t>
            </a:r>
          </a:p>
          <a:p>
            <a:endParaRPr sz="1300" dirty="0">
              <a:solidFill>
                <a:schemeClr val="tx1"/>
              </a:solidFill>
            </a:endParaRPr>
          </a:p>
        </p:txBody>
      </p:sp>
    </p:spTree>
    <p:extLst>
      <p:ext uri="{BB962C8B-B14F-4D97-AF65-F5344CB8AC3E}">
        <p14:creationId xmlns:p14="http://schemas.microsoft.com/office/powerpoint/2010/main" val="154092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A3: Cross-site </a:t>
            </a:r>
            <a:r>
              <a:rPr lang="en-US" dirty="0" smtClean="0"/>
              <a:t>Scripting</a:t>
            </a:r>
            <a:endParaRPr lang="en-US" dirty="0"/>
          </a:p>
        </p:txBody>
      </p:sp>
      <p:sp>
        <p:nvSpPr>
          <p:cNvPr id="3" name="Content Placeholder 2"/>
          <p:cNvSpPr>
            <a:spLocks noGrp="1"/>
          </p:cNvSpPr>
          <p:nvPr>
            <p:ph idx="1"/>
          </p:nvPr>
        </p:nvSpPr>
        <p:spPr>
          <a:xfrm>
            <a:off x="285750" y="1591265"/>
            <a:ext cx="4617720" cy="4128029"/>
          </a:xfrm>
        </p:spPr>
        <p:txBody>
          <a:bodyPr>
            <a:normAutofit/>
          </a:bodyPr>
          <a:lstStyle/>
          <a:p>
            <a:pPr marL="0" lvl="1" indent="0">
              <a:buNone/>
            </a:pPr>
            <a:r>
              <a:rPr lang="en-US" dirty="0" smtClean="0"/>
              <a:t>You expected this one, right??</a:t>
            </a:r>
          </a:p>
          <a:p>
            <a:pPr marL="0" lvl="1" indent="0">
              <a:buNone/>
            </a:pPr>
            <a:r>
              <a:rPr lang="en-US" sz="2000" dirty="0"/>
              <a:t>Unauthenticated XSS</a:t>
            </a:r>
          </a:p>
          <a:p>
            <a:pPr marL="0" lvl="1" indent="0">
              <a:buNone/>
            </a:pP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user/help/html/</a:t>
            </a:r>
            <a:r>
              <a:rPr lang="en-US" sz="1800" dirty="0" err="1">
                <a:latin typeface="Courier New" panose="02070309020205020404" pitchFamily="49" charset="0"/>
                <a:cs typeface="Courier New" panose="02070309020205020404" pitchFamily="49" charset="0"/>
              </a:rPr>
              <a:t>index.php?id_nodo</a:t>
            </a:r>
            <a:r>
              <a:rPr lang="en-US" sz="1800" dirty="0">
                <a:latin typeface="Courier New" panose="02070309020205020404" pitchFamily="49" charset="0"/>
                <a:cs typeface="Courier New" panose="02070309020205020404" pitchFamily="49" charset="0"/>
              </a:rPr>
              <a:t>=%22onmouseover%3dalert%28%27wow_1337\n%27%2bdocument.cookie%29%3d%22</a:t>
            </a:r>
          </a:p>
          <a:p>
            <a:pPr marL="0" lvl="1" indent="0">
              <a:buNone/>
            </a:pPr>
            <a:endParaRPr lang="en-US" sz="2000" dirty="0"/>
          </a:p>
          <a:p>
            <a:pPr marL="0" lvl="1" indent="0">
              <a:buNone/>
            </a:pPr>
            <a:r>
              <a:rPr lang="en-US" sz="2000" dirty="0"/>
              <a:t>Translation:</a:t>
            </a:r>
          </a:p>
          <a:p>
            <a:pPr marL="0" lvl="1" indent="0">
              <a:buNone/>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id_nodo</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onmouseover</a:t>
            </a:r>
            <a:r>
              <a:rPr lang="en-US" sz="1800" dirty="0">
                <a:latin typeface="Courier New" panose="02070309020205020404" pitchFamily="49" charset="0"/>
                <a:cs typeface="Courier New" panose="02070309020205020404" pitchFamily="49" charset="0"/>
              </a:rPr>
              <a:t>=alert(‘wow_1337\n’+</a:t>
            </a:r>
            <a:r>
              <a:rPr lang="en-US" sz="1800" dirty="0" err="1">
                <a:latin typeface="Courier New" panose="02070309020205020404" pitchFamily="49" charset="0"/>
                <a:cs typeface="Courier New" panose="02070309020205020404" pitchFamily="49" charset="0"/>
              </a:rPr>
              <a:t>document.cookie</a:t>
            </a:r>
            <a:r>
              <a:rPr lang="en-US" sz="1800" dirty="0">
                <a:latin typeface="Courier New" panose="02070309020205020404" pitchFamily="49" charset="0"/>
                <a:cs typeface="Courier New" panose="02070309020205020404" pitchFamily="49" charset="0"/>
              </a:rPr>
              <a:t>)=”</a:t>
            </a:r>
          </a:p>
          <a:p>
            <a:pPr marL="0" lvl="1" indent="0">
              <a:buNone/>
            </a:pPr>
            <a:endParaRPr lang="en-US" dirty="0" smtClean="0"/>
          </a:p>
          <a:p>
            <a:endParaRPr lang="en-US" dirty="0"/>
          </a:p>
        </p:txBody>
      </p:sp>
      <p:sp>
        <p:nvSpPr>
          <p:cNvPr id="5" name="Shape 257"/>
          <p:cNvSpPr txBox="1">
            <a:spLocks/>
          </p:cNvSpPr>
          <p:nvPr/>
        </p:nvSpPr>
        <p:spPr>
          <a:xfrm>
            <a:off x="0" y="5719294"/>
            <a:ext cx="8229600" cy="339900"/>
          </a:xfrm>
          <a:prstGeom prst="rect">
            <a:avLst/>
          </a:prstGeom>
          <a:noFill/>
          <a:ln>
            <a:noFill/>
          </a:ln>
        </p:spPr>
        <p:txBody>
          <a:bodyPr vert="horz"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Font typeface="Arial"/>
              <a:buNone/>
            </a:pPr>
            <a:r>
              <a:rPr lang="en" sz="1000" u="sng" smtClean="0">
                <a:latin typeface="Arial"/>
                <a:ea typeface="Arial"/>
                <a:cs typeface="Arial"/>
                <a:sym typeface="Arial"/>
                <a:hlinkClick r:id="rId3"/>
                <a:rtl val="0"/>
              </a:rPr>
              <a:t>http://packetstormsecurity.com/files/127522/Trixbox-XSS-LFI-SQL-Injection-Code-Execution.html</a:t>
            </a:r>
            <a:r>
              <a:rPr lang="en" sz="1000" smtClean="0">
                <a:latin typeface="Arial"/>
                <a:ea typeface="Arial"/>
                <a:cs typeface="Arial"/>
                <a:sym typeface="Arial"/>
                <a:rtl val="0"/>
              </a:rPr>
              <a:t> - By AttackTerrorist</a:t>
            </a:r>
            <a:endParaRPr lang="en" sz="1000" dirty="0">
              <a:latin typeface="Arial"/>
              <a:ea typeface="Arial"/>
              <a:cs typeface="Arial"/>
              <a:sym typeface="Arial"/>
              <a:rtl val="0"/>
            </a:endParaRPr>
          </a:p>
        </p:txBody>
      </p:sp>
      <p:pic>
        <p:nvPicPr>
          <p:cNvPr id="6" name="Shape 259"/>
          <p:cNvPicPr preferRelativeResize="0"/>
          <p:nvPr/>
        </p:nvPicPr>
        <p:blipFill rotWithShape="1">
          <a:blip r:embed="rId4">
            <a:alphaModFix/>
          </a:blip>
          <a:srcRect/>
          <a:stretch/>
        </p:blipFill>
        <p:spPr>
          <a:xfrm>
            <a:off x="4903470" y="1754597"/>
            <a:ext cx="4138750" cy="3244925"/>
          </a:xfrm>
          <a:prstGeom prst="rect">
            <a:avLst/>
          </a:prstGeom>
          <a:noFill/>
          <a:ln>
            <a:noFill/>
          </a:ln>
        </p:spPr>
      </p:pic>
    </p:spTree>
    <p:extLst>
      <p:ext uri="{BB962C8B-B14F-4D97-AF65-F5344CB8AC3E}">
        <p14:creationId xmlns:p14="http://schemas.microsoft.com/office/powerpoint/2010/main" val="106044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 about?</a:t>
            </a:r>
            <a:endParaRPr lang="en-US" dirty="0"/>
          </a:p>
        </p:txBody>
      </p:sp>
    </p:spTree>
    <p:extLst>
      <p:ext uri="{BB962C8B-B14F-4D97-AF65-F5344CB8AC3E}">
        <p14:creationId xmlns:p14="http://schemas.microsoft.com/office/powerpoint/2010/main" val="58501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A3 Demo</a:t>
            </a:r>
            <a:endParaRPr lang="en-US" dirty="0"/>
          </a:p>
        </p:txBody>
      </p:sp>
      <p:sp>
        <p:nvSpPr>
          <p:cNvPr id="3" name="Content Placeholder 2"/>
          <p:cNvSpPr>
            <a:spLocks noGrp="1"/>
          </p:cNvSpPr>
          <p:nvPr>
            <p:ph idx="1"/>
          </p:nvPr>
        </p:nvSpPr>
        <p:spPr/>
        <p:txBody>
          <a:bodyPr/>
          <a:lstStyle/>
          <a:p>
            <a:r>
              <a:rPr lang="en-US" dirty="0" smtClean="0"/>
              <a:t>Not logged into </a:t>
            </a:r>
            <a:r>
              <a:rPr lang="en-US" dirty="0" err="1" smtClean="0"/>
              <a:t>Maint</a:t>
            </a:r>
            <a:r>
              <a:rPr lang="en-US" dirty="0" smtClean="0"/>
              <a:t> mode</a:t>
            </a:r>
          </a:p>
          <a:p>
            <a:r>
              <a:rPr lang="en-US" dirty="0" smtClean="0"/>
              <a:t>See XSS on </a:t>
            </a:r>
            <a:r>
              <a:rPr lang="en-US" dirty="0" err="1" smtClean="0"/>
              <a:t>mouseover</a:t>
            </a:r>
            <a:endParaRPr lang="en-US" dirty="0" smtClean="0"/>
          </a:p>
          <a:p>
            <a:r>
              <a:rPr lang="en-US" dirty="0" smtClean="0"/>
              <a:t>See no PHP web shell</a:t>
            </a:r>
          </a:p>
          <a:p>
            <a:r>
              <a:rPr lang="en-US" dirty="0" smtClean="0"/>
              <a:t>XSS happens</a:t>
            </a:r>
          </a:p>
          <a:p>
            <a:r>
              <a:rPr lang="en-US" dirty="0" smtClean="0"/>
              <a:t>Shell there now</a:t>
            </a:r>
          </a:p>
          <a:p>
            <a:r>
              <a:rPr lang="en-US" dirty="0" smtClean="0"/>
              <a:t>Test access</a:t>
            </a:r>
            <a:endParaRPr lang="en-US" dirty="0"/>
          </a:p>
        </p:txBody>
      </p:sp>
    </p:spTree>
    <p:extLst>
      <p:ext uri="{BB962C8B-B14F-4D97-AF65-F5344CB8AC3E}">
        <p14:creationId xmlns:p14="http://schemas.microsoft.com/office/powerpoint/2010/main" val="2431494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A3 Demo</a:t>
            </a:r>
            <a:endParaRPr lang="en-US" dirty="0"/>
          </a:p>
        </p:txBody>
      </p:sp>
      <p:pic>
        <p:nvPicPr>
          <p:cNvPr id="4" name="A3-XSS-Phish-to-She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5" y="0"/>
            <a:ext cx="9145105" cy="6858363"/>
          </a:xfrm>
          <a:prstGeom prst="rect">
            <a:avLst/>
          </a:prstGeom>
        </p:spPr>
      </p:pic>
    </p:spTree>
    <p:extLst>
      <p:ext uri="{BB962C8B-B14F-4D97-AF65-F5344CB8AC3E}">
        <p14:creationId xmlns:p14="http://schemas.microsoft.com/office/powerpoint/2010/main" val="13021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A4: Insecure Direct Object References</a:t>
            </a:r>
            <a:endParaRPr lang="en-US" dirty="0"/>
          </a:p>
        </p:txBody>
      </p:sp>
      <p:sp>
        <p:nvSpPr>
          <p:cNvPr id="3" name="Content Placeholder 2"/>
          <p:cNvSpPr>
            <a:spLocks noGrp="1"/>
          </p:cNvSpPr>
          <p:nvPr>
            <p:ph idx="1"/>
          </p:nvPr>
        </p:nvSpPr>
        <p:spPr/>
        <p:txBody>
          <a:bodyPr/>
          <a:lstStyle/>
          <a:p>
            <a:r>
              <a:rPr lang="en-US" dirty="0" smtClean="0"/>
              <a:t>Local File </a:t>
            </a:r>
            <a:r>
              <a:rPr lang="en-US" dirty="0"/>
              <a:t>I</a:t>
            </a:r>
            <a:r>
              <a:rPr lang="en-US" dirty="0" smtClean="0"/>
              <a:t>nclusion not uncommon in the web interfaces. When combined with A1 – a </a:t>
            </a:r>
            <a:r>
              <a:rPr lang="en-US" b="1" dirty="0" smtClean="0"/>
              <a:t>SIP</a:t>
            </a:r>
            <a:r>
              <a:rPr lang="en-US" dirty="0" smtClean="0"/>
              <a:t> injection …</a:t>
            </a:r>
            <a:endParaRPr lang="en-US" dirty="0"/>
          </a:p>
        </p:txBody>
      </p:sp>
    </p:spTree>
    <p:extLst>
      <p:ext uri="{BB962C8B-B14F-4D97-AF65-F5344CB8AC3E}">
        <p14:creationId xmlns:p14="http://schemas.microsoft.com/office/powerpoint/2010/main" val="4179690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A4: Insecure Direct Object References</a:t>
            </a:r>
            <a:endParaRPr lang="en-US" dirty="0"/>
          </a:p>
        </p:txBody>
      </p:sp>
      <p:sp>
        <p:nvSpPr>
          <p:cNvPr id="3" name="Content Placeholder 2"/>
          <p:cNvSpPr>
            <a:spLocks noGrp="1"/>
          </p:cNvSpPr>
          <p:nvPr>
            <p:ph idx="1"/>
          </p:nvPr>
        </p:nvSpPr>
        <p:spPr/>
        <p:txBody>
          <a:bodyPr/>
          <a:lstStyle/>
          <a:p>
            <a:r>
              <a:rPr lang="en-US" dirty="0" smtClean="0"/>
              <a:t>Local File </a:t>
            </a:r>
            <a:r>
              <a:rPr lang="en-US" dirty="0"/>
              <a:t>I</a:t>
            </a:r>
            <a:r>
              <a:rPr lang="en-US" dirty="0" smtClean="0"/>
              <a:t>nclusion not uncommon in the web interfaces. When combined with A1 – a </a:t>
            </a:r>
            <a:r>
              <a:rPr lang="en-US" b="1" dirty="0" smtClean="0"/>
              <a:t>SIP</a:t>
            </a:r>
            <a:r>
              <a:rPr lang="en-US" dirty="0" smtClean="0"/>
              <a:t> injection …</a:t>
            </a:r>
            <a:endParaRPr lang="en-US" dirty="0"/>
          </a:p>
        </p:txBody>
      </p:sp>
      <p:pic>
        <p:nvPicPr>
          <p:cNvPr id="4" name="A1-A4-LFI-remote-code-exec-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3999" cy="6857534"/>
          </a:xfrm>
          <a:prstGeom prst="rect">
            <a:avLst/>
          </a:prstGeom>
        </p:spPr>
      </p:pic>
    </p:spTree>
    <p:extLst>
      <p:ext uri="{BB962C8B-B14F-4D97-AF65-F5344CB8AC3E}">
        <p14:creationId xmlns:p14="http://schemas.microsoft.com/office/powerpoint/2010/main" val="308810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A5: Security </a:t>
            </a:r>
            <a:r>
              <a:rPr lang="en-US" dirty="0" smtClean="0"/>
              <a:t>Misconfiguration</a:t>
            </a:r>
            <a:endParaRPr lang="en-US" dirty="0"/>
          </a:p>
        </p:txBody>
      </p:sp>
      <p:sp>
        <p:nvSpPr>
          <p:cNvPr id="3" name="Content Placeholder 2"/>
          <p:cNvSpPr>
            <a:spLocks noGrp="1"/>
          </p:cNvSpPr>
          <p:nvPr>
            <p:ph idx="1"/>
          </p:nvPr>
        </p:nvSpPr>
        <p:spPr/>
        <p:txBody>
          <a:bodyPr/>
          <a:lstStyle/>
          <a:p>
            <a:r>
              <a:rPr lang="en-US" dirty="0" smtClean="0"/>
              <a:t>Internet exposed admin / API interfaces</a:t>
            </a:r>
          </a:p>
          <a:p>
            <a:r>
              <a:rPr lang="en-US" dirty="0" smtClean="0"/>
              <a:t>Default passwords</a:t>
            </a:r>
          </a:p>
          <a:p>
            <a:r>
              <a:rPr lang="en-US" dirty="0" smtClean="0"/>
              <a:t>SIP </a:t>
            </a:r>
            <a:r>
              <a:rPr lang="en-US" dirty="0" err="1" smtClean="0"/>
              <a:t>allowguest</a:t>
            </a:r>
            <a:r>
              <a:rPr lang="en-US" dirty="0" smtClean="0"/>
              <a:t> – Default = yes</a:t>
            </a:r>
          </a:p>
          <a:p>
            <a:r>
              <a:rPr lang="en-US" dirty="0" smtClean="0"/>
              <a:t>Three or four digit extensions by default</a:t>
            </a:r>
          </a:p>
          <a:p>
            <a:r>
              <a:rPr lang="en-US" dirty="0" smtClean="0"/>
              <a:t>Easily </a:t>
            </a:r>
            <a:r>
              <a:rPr lang="en-US" dirty="0" err="1" smtClean="0"/>
              <a:t>crackable</a:t>
            </a:r>
            <a:r>
              <a:rPr lang="en-US" dirty="0" smtClean="0"/>
              <a:t> SIP extension passwords</a:t>
            </a:r>
          </a:p>
          <a:p>
            <a:r>
              <a:rPr lang="en-US" dirty="0" smtClean="0"/>
              <a:t>Four digit voicemail passwords</a:t>
            </a:r>
            <a:endParaRPr lang="en-US" dirty="0"/>
          </a:p>
        </p:txBody>
      </p:sp>
    </p:spTree>
    <p:extLst>
      <p:ext uri="{BB962C8B-B14F-4D97-AF65-F5344CB8AC3E}">
        <p14:creationId xmlns:p14="http://schemas.microsoft.com/office/powerpoint/2010/main" val="47904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A6: Sensitive Data </a:t>
            </a:r>
            <a:r>
              <a:rPr lang="en-US" dirty="0" smtClean="0"/>
              <a:t>Exposure</a:t>
            </a:r>
            <a:endParaRPr lang="en-US" dirty="0"/>
          </a:p>
        </p:txBody>
      </p:sp>
      <p:sp>
        <p:nvSpPr>
          <p:cNvPr id="3" name="Content Placeholder 2"/>
          <p:cNvSpPr>
            <a:spLocks noGrp="1"/>
          </p:cNvSpPr>
          <p:nvPr>
            <p:ph idx="1"/>
          </p:nvPr>
        </p:nvSpPr>
        <p:spPr>
          <a:xfrm>
            <a:off x="0" y="1423335"/>
            <a:ext cx="3375211" cy="4128029"/>
          </a:xfrm>
        </p:spPr>
        <p:txBody>
          <a:bodyPr>
            <a:normAutofit lnSpcReduction="10000"/>
          </a:bodyPr>
          <a:lstStyle/>
          <a:p>
            <a:pPr marL="557213" lvl="2" indent="-257175"/>
            <a:r>
              <a:rPr lang="en-US" dirty="0" err="1" smtClean="0"/>
              <a:t>Cleartext</a:t>
            </a:r>
            <a:r>
              <a:rPr lang="en-US" dirty="0" smtClean="0"/>
              <a:t> Signaling – call data, keypresses, User-Agents, To/From</a:t>
            </a:r>
          </a:p>
          <a:p>
            <a:pPr marL="557213" lvl="2" indent="-257175"/>
            <a:r>
              <a:rPr lang="en-US" dirty="0" smtClean="0"/>
              <a:t>RTP reconstruction of calls</a:t>
            </a:r>
          </a:p>
          <a:p>
            <a:pPr marL="557213" lvl="2" indent="-257175"/>
            <a:r>
              <a:rPr lang="en-US" dirty="0" smtClean="0"/>
              <a:t>Voicemail prompts can reveal system used</a:t>
            </a:r>
            <a:endParaRPr lang="en-US" dirty="0"/>
          </a:p>
          <a:p>
            <a:pPr marL="557213" lvl="2" indent="-257175"/>
            <a:r>
              <a:rPr lang="en-US" dirty="0" smtClean="0"/>
              <a:t>Logs can contain metadata</a:t>
            </a:r>
          </a:p>
        </p:txBody>
      </p:sp>
      <p:sp>
        <p:nvSpPr>
          <p:cNvPr id="5" name="Shape 180"/>
          <p:cNvSpPr txBox="1">
            <a:spLocks/>
          </p:cNvSpPr>
          <p:nvPr/>
        </p:nvSpPr>
        <p:spPr>
          <a:xfrm>
            <a:off x="3375211" y="1483847"/>
            <a:ext cx="5655899" cy="4007004"/>
          </a:xfrm>
          <a:prstGeom prst="rect">
            <a:avLst/>
          </a:prstGeom>
          <a:solidFill>
            <a:schemeClr val="tx1"/>
          </a:solidFill>
          <a:ln>
            <a:noFill/>
          </a:ln>
        </p:spPr>
        <p:txBody>
          <a:bodyPr vert="horz"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INVITE sip:19195551223@defcon.org SIP/2.0</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Via: SIP/2.0/UDP 10.1.3.3:5060;branch=z9hG4bKb27061747269636b</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From: “</a:t>
            </a:r>
            <a:r>
              <a:rPr lang="en-US" sz="1100" b="1" dirty="0" err="1" smtClean="0">
                <a:solidFill>
                  <a:schemeClr val="lt1"/>
                </a:solidFill>
                <a:latin typeface="Courier New"/>
                <a:ea typeface="Courier New"/>
                <a:cs typeface="Courier New"/>
                <a:sym typeface="Courier New"/>
                <a:rtl val="0"/>
              </a:rPr>
              <a:t>JConnor</a:t>
            </a:r>
            <a:r>
              <a:rPr lang="en-US" sz="1100" b="1" dirty="0" smtClean="0">
                <a:solidFill>
                  <a:schemeClr val="lt1"/>
                </a:solidFill>
                <a:latin typeface="Courier New"/>
                <a:ea typeface="Courier New"/>
                <a:cs typeface="Courier New"/>
                <a:sym typeface="Courier New"/>
                <a:rtl val="0"/>
              </a:rPr>
              <a:t>“ &lt;sip:15554141337@10.1.3.3:5060&gt;;tag=18de4db33f</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To: "19195551223" &lt;sip:19195551223@defcon.org&gt;</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Call-ID: </a:t>
            </a:r>
            <a:r>
              <a:rPr lang="en-US" sz="1100" b="1" dirty="0" smtClean="0">
                <a:solidFill>
                  <a:srgbClr val="FFFF00"/>
                </a:solidFill>
                <a:latin typeface="Courier New"/>
                <a:ea typeface="Courier New"/>
                <a:cs typeface="Courier New"/>
                <a:sym typeface="Courier New"/>
                <a:rtl val="0"/>
              </a:rPr>
              <a:t>19424e0d9187654209ed34db33f</a:t>
            </a:r>
          </a:p>
          <a:p>
            <a:pPr marL="0" indent="0">
              <a:spcBef>
                <a:spcPts val="0"/>
              </a:spcBef>
              <a:buClr>
                <a:schemeClr val="dk1"/>
              </a:buClr>
              <a:buSzPct val="25000"/>
              <a:buFont typeface="Arial"/>
              <a:buNone/>
            </a:pPr>
            <a:r>
              <a:rPr lang="en-US" sz="1100" b="1" dirty="0" err="1" smtClean="0">
                <a:solidFill>
                  <a:schemeClr val="lt1"/>
                </a:solidFill>
                <a:latin typeface="Courier New"/>
                <a:ea typeface="Courier New"/>
                <a:cs typeface="Courier New"/>
                <a:sym typeface="Courier New"/>
                <a:rtl val="0"/>
              </a:rPr>
              <a:t>CSeq</a:t>
            </a:r>
            <a:r>
              <a:rPr lang="en-US" sz="1100" b="1" dirty="0" smtClean="0">
                <a:solidFill>
                  <a:schemeClr val="lt1"/>
                </a:solidFill>
                <a:latin typeface="Courier New"/>
                <a:ea typeface="Courier New"/>
                <a:cs typeface="Courier New"/>
                <a:sym typeface="Courier New"/>
                <a:rtl val="0"/>
              </a:rPr>
              <a:t>: 1 INVITE</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Max-Forwards: 70</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User-Agent: </a:t>
            </a:r>
            <a:r>
              <a:rPr lang="en-US" sz="1100" b="1" dirty="0" err="1" smtClean="0">
                <a:solidFill>
                  <a:srgbClr val="FFFF00"/>
                </a:solidFill>
                <a:latin typeface="Courier New"/>
                <a:ea typeface="Courier New"/>
                <a:cs typeface="Courier New"/>
                <a:sym typeface="Courier New"/>
                <a:rtl val="0"/>
              </a:rPr>
              <a:t>BigTelcoVendor</a:t>
            </a:r>
            <a:r>
              <a:rPr lang="en-US" sz="1100" b="1" dirty="0" smtClean="0">
                <a:solidFill>
                  <a:srgbClr val="FFFF00"/>
                </a:solidFill>
                <a:latin typeface="Courier New"/>
                <a:ea typeface="Courier New"/>
                <a:cs typeface="Courier New"/>
                <a:sym typeface="Courier New"/>
                <a:rtl val="0"/>
              </a:rPr>
              <a:t>/R16.4.1.1</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Supported: 100rel,timer,replaces,join,histinfo</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Allow: </a:t>
            </a:r>
            <a:r>
              <a:rPr lang="en-US" sz="1100" b="1" dirty="0" smtClean="0">
                <a:solidFill>
                  <a:srgbClr val="FFFF00"/>
                </a:solidFill>
                <a:latin typeface="Courier New"/>
                <a:ea typeface="Courier New"/>
                <a:cs typeface="Courier New"/>
                <a:sym typeface="Courier New"/>
                <a:rtl val="0"/>
              </a:rPr>
              <a:t>INVITE,CANCEL,BYE,ACK,NOTIFY,REFER,OPTIONS,INFO,PUBLISH</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Contact: “</a:t>
            </a:r>
            <a:r>
              <a:rPr lang="en-US" sz="1100" b="1" dirty="0" err="1" smtClean="0">
                <a:solidFill>
                  <a:schemeClr val="lt1"/>
                </a:solidFill>
                <a:latin typeface="Courier New"/>
                <a:ea typeface="Courier New"/>
                <a:cs typeface="Courier New"/>
                <a:sym typeface="Courier New"/>
                <a:rtl val="0"/>
              </a:rPr>
              <a:t>JConnor</a:t>
            </a:r>
            <a:r>
              <a:rPr lang="en-US" sz="1100" b="1" dirty="0" smtClean="0">
                <a:solidFill>
                  <a:schemeClr val="lt1"/>
                </a:solidFill>
                <a:latin typeface="Courier New"/>
                <a:ea typeface="Courier New"/>
                <a:cs typeface="Courier New"/>
                <a:sym typeface="Courier New"/>
                <a:rtl val="0"/>
              </a:rPr>
              <a:t>" &lt;sip:15554141337@10.1.3.3:5060;transport=</a:t>
            </a:r>
            <a:r>
              <a:rPr lang="en-US" sz="1100" b="1" dirty="0" err="1" smtClean="0">
                <a:solidFill>
                  <a:schemeClr val="lt1"/>
                </a:solidFill>
                <a:latin typeface="Courier New"/>
                <a:ea typeface="Courier New"/>
                <a:cs typeface="Courier New"/>
                <a:sym typeface="Courier New"/>
                <a:rtl val="0"/>
              </a:rPr>
              <a:t>udp</a:t>
            </a:r>
            <a:r>
              <a:rPr lang="en-US" sz="1100" b="1" dirty="0" smtClean="0">
                <a:solidFill>
                  <a:schemeClr val="lt1"/>
                </a:solidFill>
                <a:latin typeface="Courier New"/>
                <a:ea typeface="Courier New"/>
                <a:cs typeface="Courier New"/>
                <a:sym typeface="Courier New"/>
                <a:rtl val="0"/>
              </a:rPr>
              <a:t>&gt;</a:t>
            </a: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Content-Type: application/</a:t>
            </a:r>
            <a:r>
              <a:rPr lang="en-US" sz="1100" b="1" dirty="0" err="1" smtClean="0">
                <a:solidFill>
                  <a:schemeClr val="lt1"/>
                </a:solidFill>
                <a:latin typeface="Courier New"/>
                <a:ea typeface="Courier New"/>
                <a:cs typeface="Courier New"/>
                <a:sym typeface="Courier New"/>
                <a:rtl val="0"/>
              </a:rPr>
              <a:t>sdp</a:t>
            </a:r>
            <a:endParaRPr lang="en-US" sz="1100" b="1" dirty="0" smtClean="0">
              <a:solidFill>
                <a:schemeClr val="lt1"/>
              </a:solidFill>
              <a:latin typeface="Courier New"/>
              <a:ea typeface="Courier New"/>
              <a:cs typeface="Courier New"/>
              <a:sym typeface="Courier New"/>
              <a:rtl val="0"/>
            </a:endParaRPr>
          </a:p>
          <a:p>
            <a:pPr marL="0" indent="0">
              <a:spcBef>
                <a:spcPts val="0"/>
              </a:spcBef>
              <a:buClr>
                <a:schemeClr val="dk1"/>
              </a:buClr>
              <a:buSzPct val="25000"/>
              <a:buFont typeface="Arial"/>
              <a:buNone/>
            </a:pPr>
            <a:r>
              <a:rPr lang="en-US" sz="1100" b="1" dirty="0" smtClean="0">
                <a:solidFill>
                  <a:schemeClr val="lt1"/>
                </a:solidFill>
                <a:latin typeface="Courier New"/>
                <a:ea typeface="Courier New"/>
                <a:cs typeface="Courier New"/>
                <a:sym typeface="Courier New"/>
                <a:rtl val="0"/>
              </a:rPr>
              <a:t>Content-Length: 165</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v=0</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o=- 1 1 IN IP4 10.1.3.3</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s=-</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c=IN IP4 10.1.3.3</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b=AS:64</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t=0 0</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m=audio 19001</a:t>
            </a:r>
            <a:r>
              <a:rPr lang="en-US" sz="1100" b="1" dirty="0" smtClean="0">
                <a:solidFill>
                  <a:srgbClr val="FFFF00"/>
                </a:solidFill>
                <a:latin typeface="Courier New"/>
                <a:ea typeface="Courier New"/>
                <a:cs typeface="Courier New"/>
                <a:sym typeface="Courier New"/>
                <a:rtl val="0"/>
              </a:rPr>
              <a:t> </a:t>
            </a:r>
            <a:r>
              <a:rPr lang="en-US" sz="1100" b="1" dirty="0" smtClean="0">
                <a:solidFill>
                  <a:srgbClr val="00FFFF"/>
                </a:solidFill>
                <a:latin typeface="Courier New"/>
                <a:ea typeface="Courier New"/>
                <a:cs typeface="Courier New"/>
                <a:sym typeface="Courier New"/>
                <a:rtl val="0"/>
              </a:rPr>
              <a:t>RTP/AVP 0 127</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a=rtpmap:0 PCMU/8000</a:t>
            </a:r>
          </a:p>
          <a:p>
            <a:pPr marL="0" indent="0">
              <a:spcBef>
                <a:spcPts val="0"/>
              </a:spcBef>
              <a:buClr>
                <a:schemeClr val="dk1"/>
              </a:buClr>
              <a:buSzPct val="25000"/>
              <a:buFont typeface="Arial"/>
              <a:buNone/>
            </a:pPr>
            <a:r>
              <a:rPr lang="en-US" sz="1100" b="1" dirty="0" smtClean="0">
                <a:solidFill>
                  <a:srgbClr val="00FFFF"/>
                </a:solidFill>
                <a:latin typeface="Courier New"/>
                <a:ea typeface="Courier New"/>
                <a:cs typeface="Courier New"/>
                <a:sym typeface="Courier New"/>
                <a:rtl val="0"/>
              </a:rPr>
              <a:t>a=rtpmap:127 telephone-event/8000</a:t>
            </a:r>
          </a:p>
          <a:p>
            <a:pPr marL="0" indent="0">
              <a:spcBef>
                <a:spcPts val="0"/>
              </a:spcBef>
              <a:buClr>
                <a:schemeClr val="dk1"/>
              </a:buClr>
              <a:buFont typeface="Arial"/>
              <a:buNone/>
            </a:pPr>
            <a:endParaRPr lang="en-US" sz="1100" b="1" dirty="0">
              <a:solidFill>
                <a:schemeClr val="lt1"/>
              </a:solidFill>
              <a:latin typeface="Courier New"/>
              <a:ea typeface="Courier New"/>
              <a:cs typeface="Courier New"/>
              <a:sym typeface="Courier New"/>
              <a:rtl val="0"/>
            </a:endParaRPr>
          </a:p>
        </p:txBody>
      </p:sp>
    </p:spTree>
    <p:extLst>
      <p:ext uri="{BB962C8B-B14F-4D97-AF65-F5344CB8AC3E}">
        <p14:creationId xmlns:p14="http://schemas.microsoft.com/office/powerpoint/2010/main" val="3213197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2703"/>
            <a:ext cx="8229600" cy="987332"/>
          </a:xfrm>
        </p:spPr>
        <p:txBody>
          <a:bodyPr>
            <a:normAutofit fontScale="90000"/>
          </a:bodyPr>
          <a:lstStyle/>
          <a:p>
            <a:r>
              <a:rPr lang="en-US" dirty="0"/>
              <a:t>A9: Using Components with Known </a:t>
            </a:r>
            <a:r>
              <a:rPr lang="en-US" dirty="0" smtClean="0"/>
              <a:t>Vulnerabilities</a:t>
            </a:r>
            <a:endParaRPr lang="en-US" dirty="0"/>
          </a:p>
        </p:txBody>
      </p:sp>
      <p:sp>
        <p:nvSpPr>
          <p:cNvPr id="9" name="Content Placeholder 8"/>
          <p:cNvSpPr>
            <a:spLocks noGrp="1"/>
          </p:cNvSpPr>
          <p:nvPr>
            <p:ph idx="1"/>
          </p:nvPr>
        </p:nvSpPr>
        <p:spPr/>
        <p:txBody>
          <a:bodyPr/>
          <a:lstStyle/>
          <a:p>
            <a:r>
              <a:rPr lang="en-US" dirty="0" smtClean="0"/>
              <a:t>Several new </a:t>
            </a:r>
            <a:r>
              <a:rPr lang="en-US" dirty="0" err="1" smtClean="0"/>
              <a:t>vulnz</a:t>
            </a:r>
            <a:r>
              <a:rPr lang="en-US" dirty="0" smtClean="0"/>
              <a:t> a year from base project</a:t>
            </a:r>
          </a:p>
          <a:p>
            <a:r>
              <a:rPr lang="en-US" dirty="0" smtClean="0"/>
              <a:t>Each monolithic distro has its own issues (usually web tier added on for management)</a:t>
            </a:r>
          </a:p>
          <a:p>
            <a:r>
              <a:rPr lang="en-US" dirty="0" smtClean="0"/>
              <a:t>Never mind base OS or other apps vendor put into the monolithic distro or appliance</a:t>
            </a:r>
          </a:p>
          <a:p>
            <a:endParaRPr lang="en-US" dirty="0"/>
          </a:p>
        </p:txBody>
      </p:sp>
    </p:spTree>
    <p:extLst>
      <p:ext uri="{BB962C8B-B14F-4D97-AF65-F5344CB8AC3E}">
        <p14:creationId xmlns:p14="http://schemas.microsoft.com/office/powerpoint/2010/main" val="3328590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A9: Using Components with Known Vulnerabilities</a:t>
            </a:r>
          </a:p>
        </p:txBody>
      </p:sp>
      <p:sp>
        <p:nvSpPr>
          <p:cNvPr id="3" name="Content Placeholder 2"/>
          <p:cNvSpPr>
            <a:spLocks noGrp="1"/>
          </p:cNvSpPr>
          <p:nvPr>
            <p:ph idx="1"/>
          </p:nvPr>
        </p:nvSpPr>
        <p:spPr/>
        <p:txBody>
          <a:bodyPr/>
          <a:lstStyle/>
          <a:p>
            <a:r>
              <a:rPr lang="en-US" dirty="0" smtClean="0"/>
              <a:t>Not just limited to PBX</a:t>
            </a:r>
          </a:p>
          <a:p>
            <a:r>
              <a:rPr lang="en-US" dirty="0" smtClean="0"/>
              <a:t>All components</a:t>
            </a:r>
          </a:p>
          <a:p>
            <a:pPr lvl="1"/>
            <a:r>
              <a:rPr lang="en-US" dirty="0" smtClean="0"/>
              <a:t>Soft Phones</a:t>
            </a:r>
          </a:p>
          <a:p>
            <a:pPr lvl="1"/>
            <a:r>
              <a:rPr lang="en-US" dirty="0" smtClean="0"/>
              <a:t>SIP Phones</a:t>
            </a:r>
          </a:p>
          <a:p>
            <a:pPr lvl="1"/>
            <a:r>
              <a:rPr lang="en-US" dirty="0" smtClean="0"/>
              <a:t>ATA/ATX Adaptors (many built into cable / DSL routers)</a:t>
            </a:r>
          </a:p>
          <a:p>
            <a:pPr lvl="1"/>
            <a:r>
              <a:rPr lang="en-US" dirty="0" smtClean="0"/>
              <a:t>Everything in between</a:t>
            </a:r>
          </a:p>
          <a:p>
            <a:pPr lvl="1"/>
            <a:endParaRPr lang="en-US" dirty="0" smtClean="0"/>
          </a:p>
        </p:txBody>
      </p:sp>
    </p:spTree>
    <p:extLst>
      <p:ext uri="{BB962C8B-B14F-4D97-AF65-F5344CB8AC3E}">
        <p14:creationId xmlns:p14="http://schemas.microsoft.com/office/powerpoint/2010/main" val="425149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A10: </a:t>
            </a:r>
            <a:r>
              <a:rPr lang="en-US" dirty="0" err="1"/>
              <a:t>Unvalidated</a:t>
            </a:r>
            <a:r>
              <a:rPr lang="en-US" dirty="0"/>
              <a:t> Redirects and </a:t>
            </a:r>
            <a:r>
              <a:rPr lang="en-US" dirty="0" smtClean="0"/>
              <a:t>Forwards</a:t>
            </a:r>
            <a:endParaRPr lang="en-US" dirty="0"/>
          </a:p>
        </p:txBody>
      </p:sp>
      <p:sp>
        <p:nvSpPr>
          <p:cNvPr id="3" name="Content Placeholder 2"/>
          <p:cNvSpPr>
            <a:spLocks noGrp="1"/>
          </p:cNvSpPr>
          <p:nvPr>
            <p:ph idx="1"/>
          </p:nvPr>
        </p:nvSpPr>
        <p:spPr/>
        <p:txBody>
          <a:bodyPr>
            <a:normAutofit/>
          </a:bodyPr>
          <a:lstStyle/>
          <a:p>
            <a:pPr marL="557213" lvl="2" indent="-257175"/>
            <a:r>
              <a:rPr lang="en-US" sz="2800" dirty="0" smtClean="0"/>
              <a:t>In the web sense, this can happen but there is a low likelihood / impact</a:t>
            </a:r>
            <a:endParaRPr lang="en-US" sz="2800" dirty="0"/>
          </a:p>
          <a:p>
            <a:pPr marL="557213" lvl="2" indent="-257175"/>
            <a:r>
              <a:rPr lang="en-US" sz="2800" dirty="0" smtClean="0"/>
              <a:t>Phone System - trickier, usually enabling fraud schemes</a:t>
            </a:r>
          </a:p>
          <a:p>
            <a:pPr marL="785813" lvl="3" indent="-257175"/>
            <a:r>
              <a:rPr lang="en-US" sz="2400" dirty="0"/>
              <a:t>Forwarded Outbound Calls due to client configuration or voicemail </a:t>
            </a:r>
            <a:r>
              <a:rPr lang="en-US" sz="2400" dirty="0" smtClean="0"/>
              <a:t>setup</a:t>
            </a:r>
          </a:p>
          <a:p>
            <a:pPr marL="785813" lvl="3" indent="-257175"/>
            <a:r>
              <a:rPr lang="en-US" sz="2400" dirty="0" err="1" smtClean="0"/>
              <a:t>Dialplan</a:t>
            </a:r>
            <a:r>
              <a:rPr lang="en-US" sz="2400" dirty="0" smtClean="0"/>
              <a:t> manipulation</a:t>
            </a:r>
          </a:p>
          <a:p>
            <a:pPr marL="785813" lvl="3" indent="-257175"/>
            <a:r>
              <a:rPr lang="en-US" sz="2400" dirty="0" smtClean="0"/>
              <a:t>CNAM dip pumping (no PBX access required)</a:t>
            </a:r>
            <a:endParaRPr lang="en-US" sz="2400" dirty="0"/>
          </a:p>
        </p:txBody>
      </p:sp>
    </p:spTree>
    <p:extLst>
      <p:ext uri="{BB962C8B-B14F-4D97-AF65-F5344CB8AC3E}">
        <p14:creationId xmlns:p14="http://schemas.microsoft.com/office/powerpoint/2010/main" val="227233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a:t>
            </a:r>
            <a:r>
              <a:rPr lang="en-US" dirty="0" err="1" smtClean="0"/>
              <a:t>Noteables</a:t>
            </a:r>
            <a:endParaRPr lang="en-US" dirty="0"/>
          </a:p>
        </p:txBody>
      </p:sp>
      <p:sp>
        <p:nvSpPr>
          <p:cNvPr id="3" name="Content Placeholder 2"/>
          <p:cNvSpPr>
            <a:spLocks noGrp="1"/>
          </p:cNvSpPr>
          <p:nvPr>
            <p:ph idx="1"/>
          </p:nvPr>
        </p:nvSpPr>
        <p:spPr>
          <a:xfrm>
            <a:off x="560070" y="1408325"/>
            <a:ext cx="8229600" cy="4128029"/>
          </a:xfrm>
        </p:spPr>
        <p:txBody>
          <a:bodyPr>
            <a:normAutofit fontScale="92500" lnSpcReduction="10000"/>
          </a:bodyPr>
          <a:lstStyle/>
          <a:p>
            <a:pPr marL="457200" lvl="1" indent="-457200"/>
            <a:r>
              <a:rPr lang="en-US" dirty="0"/>
              <a:t>Insufficient </a:t>
            </a:r>
            <a:r>
              <a:rPr lang="en-US" dirty="0" smtClean="0"/>
              <a:t>Anti-automation</a:t>
            </a:r>
          </a:p>
          <a:p>
            <a:pPr marL="557213" lvl="2" indent="-257175"/>
            <a:r>
              <a:rPr lang="en-US" dirty="0" smtClean="0"/>
              <a:t>Brute Force related to both A6 Sensitive Data Exposure and A5 Security Misconfiguration</a:t>
            </a:r>
          </a:p>
          <a:p>
            <a:pPr marL="557213" lvl="2" indent="-257175"/>
            <a:r>
              <a:rPr lang="en-US" dirty="0" smtClean="0"/>
              <a:t>Session time outs for IVR menu browsing can lead to trunk exhaustion</a:t>
            </a:r>
          </a:p>
          <a:p>
            <a:pPr marL="157163" lvl="1" indent="-257175"/>
            <a:r>
              <a:rPr lang="en-US" dirty="0" err="1" smtClean="0"/>
              <a:t>DoS</a:t>
            </a:r>
            <a:r>
              <a:rPr lang="en-US" dirty="0" smtClean="0"/>
              <a:t> / resource exhaustion against the SIP stack or RTP resources, API, etc.</a:t>
            </a:r>
          </a:p>
          <a:p>
            <a:pPr marL="557213" lvl="2" indent="-257175"/>
            <a:r>
              <a:rPr lang="en-US" dirty="0"/>
              <a:t>AST-2016-007: RTP Resource </a:t>
            </a:r>
            <a:r>
              <a:rPr lang="en-US" dirty="0" smtClean="0"/>
              <a:t>Exhaustion</a:t>
            </a:r>
          </a:p>
          <a:p>
            <a:pPr marL="557213" lvl="2" indent="-257175"/>
            <a:r>
              <a:rPr lang="en-US" dirty="0"/>
              <a:t>AST-2016-005: TCP denial of service in </a:t>
            </a:r>
            <a:r>
              <a:rPr lang="en-US" dirty="0" err="1" smtClean="0"/>
              <a:t>PJProject</a:t>
            </a:r>
            <a:r>
              <a:rPr lang="en-US" dirty="0" smtClean="0"/>
              <a:t> (alt SIP stack)</a:t>
            </a:r>
          </a:p>
          <a:p>
            <a:pPr marL="557213" lvl="2" indent="-257175"/>
            <a:r>
              <a:rPr lang="en-US" dirty="0"/>
              <a:t>AST-2016-004: Long Contact URIs in REGISTER requests can </a:t>
            </a:r>
            <a:r>
              <a:rPr lang="en-US" dirty="0" smtClean="0"/>
              <a:t>crash</a:t>
            </a:r>
          </a:p>
          <a:p>
            <a:pPr marL="557213" lvl="2" indent="-257175"/>
            <a:r>
              <a:rPr lang="en-US" dirty="0" smtClean="0"/>
              <a:t>(lots more)</a:t>
            </a:r>
          </a:p>
          <a:p>
            <a:pPr marL="557213" lvl="2" indent="-257175"/>
            <a:endParaRPr lang="en-US" dirty="0"/>
          </a:p>
        </p:txBody>
      </p:sp>
    </p:spTree>
    <p:extLst>
      <p:ext uri="{BB962C8B-B14F-4D97-AF65-F5344CB8AC3E}">
        <p14:creationId xmlns:p14="http://schemas.microsoft.com/office/powerpoint/2010/main" val="352479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The move to IP based PBX</a:t>
            </a:r>
            <a:endParaRPr lang="en-US" b="1" dirty="0">
              <a:solidFill>
                <a:schemeClr val="tx1"/>
              </a:solidFill>
            </a:endParaRPr>
          </a:p>
        </p:txBody>
      </p:sp>
      <p:sp>
        <p:nvSpPr>
          <p:cNvPr id="3" name="Content Placeholder 2"/>
          <p:cNvSpPr>
            <a:spLocks noGrp="1"/>
          </p:cNvSpPr>
          <p:nvPr>
            <p:ph idx="1"/>
          </p:nvPr>
        </p:nvSpPr>
        <p:spPr>
          <a:xfrm>
            <a:off x="457200" y="1417638"/>
            <a:ext cx="5520331" cy="4128029"/>
          </a:xfrm>
          <a:prstGeom prst="rect">
            <a:avLst/>
          </a:prstGeom>
        </p:spPr>
        <p:txBody>
          <a:bodyPr>
            <a:noAutofit/>
          </a:bodyPr>
          <a:lstStyle/>
          <a:p>
            <a:r>
              <a:rPr lang="en-US" sz="2400" dirty="0"/>
              <a:t>Cash savings, mobility, and features!</a:t>
            </a:r>
          </a:p>
          <a:p>
            <a:r>
              <a:rPr lang="en-US" sz="2400" dirty="0"/>
              <a:t>Internet enables</a:t>
            </a:r>
          </a:p>
          <a:p>
            <a:pPr lvl="1"/>
            <a:r>
              <a:rPr lang="en-US" sz="2000" dirty="0"/>
              <a:t>“</a:t>
            </a:r>
            <a:r>
              <a:rPr lang="en-US" sz="2000" dirty="0" err="1"/>
              <a:t>Trunking</a:t>
            </a:r>
            <a:r>
              <a:rPr lang="en-US" sz="2000" dirty="0"/>
              <a:t>” to choice of provider from local PBX (Asterisk / </a:t>
            </a:r>
            <a:r>
              <a:rPr lang="en-US" sz="2000" dirty="0" err="1"/>
              <a:t>FreePBX</a:t>
            </a:r>
            <a:r>
              <a:rPr lang="en-US" sz="2000" dirty="0"/>
              <a:t> / </a:t>
            </a:r>
            <a:r>
              <a:rPr lang="en-US" sz="2000" dirty="0" err="1"/>
              <a:t>Trixbox</a:t>
            </a:r>
            <a:r>
              <a:rPr lang="en-US" sz="2000" dirty="0"/>
              <a:t>, Cisco, Avaya, </a:t>
            </a:r>
            <a:r>
              <a:rPr lang="en-US" sz="2000" dirty="0" smtClean="0"/>
              <a:t>Lync/Skype, </a:t>
            </a:r>
            <a:r>
              <a:rPr lang="en-US" sz="2000" dirty="0" err="1"/>
              <a:t>etc</a:t>
            </a:r>
            <a:r>
              <a:rPr lang="en-US" sz="2000" dirty="0"/>
              <a:t>)</a:t>
            </a:r>
          </a:p>
          <a:p>
            <a:pPr lvl="1"/>
            <a:r>
              <a:rPr lang="en-US" sz="2000" dirty="0"/>
              <a:t>Cloud PBX services</a:t>
            </a:r>
          </a:p>
          <a:p>
            <a:pPr lvl="1"/>
            <a:r>
              <a:rPr lang="en-US" sz="2000" dirty="0"/>
              <a:t>SIP enabled “hard phones”, soft clients, Integrated Access Devices (IAD), &amp; Analog Telephone Adapters (ATA)</a:t>
            </a:r>
          </a:p>
          <a:p>
            <a:r>
              <a:rPr lang="en-US" sz="2400" dirty="0" smtClean="0"/>
              <a:t>Have </a:t>
            </a:r>
            <a:r>
              <a:rPr lang="en-US" sz="2400" dirty="0"/>
              <a:t>to connect </a:t>
            </a:r>
            <a:r>
              <a:rPr lang="en-US" sz="2400" dirty="0" smtClean="0"/>
              <a:t>… and not everyone does it right</a:t>
            </a:r>
            <a:endParaRPr lang="en-US" sz="2400" dirty="0"/>
          </a:p>
        </p:txBody>
      </p:sp>
      <p:pic>
        <p:nvPicPr>
          <p:cNvPr id="1026" name="Picture 2" descr="Image result for avaya sip phone 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531" y="2173273"/>
            <a:ext cx="1986523" cy="18308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859" y="4101674"/>
            <a:ext cx="1890012" cy="946656"/>
          </a:xfrm>
          <a:prstGeom prst="rect">
            <a:avLst/>
          </a:prstGeom>
        </p:spPr>
      </p:pic>
    </p:spTree>
    <p:extLst>
      <p:ext uri="{BB962C8B-B14F-4D97-AF65-F5344CB8AC3E}">
        <p14:creationId xmlns:p14="http://schemas.microsoft.com/office/powerpoint/2010/main" val="152067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t>
            </a:r>
            <a:r>
              <a:rPr lang="en-US" dirty="0" err="1"/>
              <a:t>Noteables</a:t>
            </a:r>
            <a:endParaRPr lang="en-US" dirty="0"/>
          </a:p>
        </p:txBody>
      </p:sp>
      <p:sp>
        <p:nvSpPr>
          <p:cNvPr id="3" name="Content Placeholder 2"/>
          <p:cNvSpPr>
            <a:spLocks noGrp="1"/>
          </p:cNvSpPr>
          <p:nvPr>
            <p:ph idx="1"/>
          </p:nvPr>
        </p:nvSpPr>
        <p:spPr>
          <a:xfrm>
            <a:off x="457200" y="1417638"/>
            <a:ext cx="8229600" cy="3569823"/>
          </a:xfrm>
        </p:spPr>
        <p:txBody>
          <a:bodyPr/>
          <a:lstStyle/>
          <a:p>
            <a:r>
              <a:rPr lang="en-US" dirty="0" smtClean="0"/>
              <a:t>Identity Issues – no reliable identity method</a:t>
            </a:r>
          </a:p>
          <a:p>
            <a:pPr lvl="1"/>
            <a:r>
              <a:rPr lang="en-US" dirty="0" smtClean="0"/>
              <a:t>Caller ID Spoofing easy with SIP and a trunk to *some* providers who have enabled ability to specify caller ID for call centers</a:t>
            </a:r>
          </a:p>
          <a:p>
            <a:pPr lvl="2"/>
            <a:r>
              <a:rPr lang="en-US" dirty="0" smtClean="0"/>
              <a:t>Enables “Vishing” / extortion calls</a:t>
            </a:r>
          </a:p>
          <a:p>
            <a:pPr lvl="2"/>
            <a:r>
              <a:rPr lang="en-US" dirty="0" smtClean="0"/>
              <a:t>Voicemail bypass if no-</a:t>
            </a:r>
            <a:r>
              <a:rPr lang="en-US" dirty="0" err="1" smtClean="0"/>
              <a:t>auth</a:t>
            </a:r>
            <a:r>
              <a:rPr lang="en-US" dirty="0" smtClean="0"/>
              <a:t> is configured</a:t>
            </a:r>
          </a:p>
        </p:txBody>
      </p:sp>
      <p:sp>
        <p:nvSpPr>
          <p:cNvPr id="4" name="Rectangle 3"/>
          <p:cNvSpPr/>
          <p:nvPr/>
        </p:nvSpPr>
        <p:spPr>
          <a:xfrm>
            <a:off x="0" y="4987461"/>
            <a:ext cx="9144000" cy="923330"/>
          </a:xfrm>
          <a:prstGeom prst="rect">
            <a:avLst/>
          </a:prstGeom>
          <a:solidFill>
            <a:schemeClr val="tx1"/>
          </a:solidFill>
        </p:spPr>
        <p:txBody>
          <a:bodyPr wrap="square">
            <a:spAutoFit/>
          </a:bodyPr>
          <a:lstStyle/>
          <a:p>
            <a:r>
              <a:rPr lang="en-US" dirty="0" smtClean="0">
                <a:solidFill>
                  <a:schemeClr val="bg1"/>
                </a:solidFill>
              </a:rPr>
              <a:t>Check out </a:t>
            </a:r>
            <a:r>
              <a:rPr lang="en-US" dirty="0" err="1" smtClean="0">
                <a:solidFill>
                  <a:schemeClr val="bg1"/>
                </a:solidFill>
              </a:rPr>
              <a:t>PhreakMe</a:t>
            </a:r>
            <a:r>
              <a:rPr lang="en-US" dirty="0" smtClean="0">
                <a:solidFill>
                  <a:schemeClr val="bg1"/>
                </a:solidFill>
              </a:rPr>
              <a:t> at </a:t>
            </a:r>
            <a:r>
              <a:rPr lang="en-US" dirty="0" smtClean="0">
                <a:solidFill>
                  <a:srgbClr val="FFFF00"/>
                </a:solidFill>
              </a:rPr>
              <a:t>https</a:t>
            </a:r>
            <a:r>
              <a:rPr lang="en-US" dirty="0">
                <a:solidFill>
                  <a:srgbClr val="FFFF00"/>
                </a:solidFill>
              </a:rPr>
              <a:t>://</a:t>
            </a:r>
            <a:r>
              <a:rPr lang="en-US" dirty="0" smtClean="0">
                <a:solidFill>
                  <a:srgbClr val="FFFF00"/>
                </a:solidFill>
              </a:rPr>
              <a:t>github.com/phreakme</a:t>
            </a:r>
            <a:r>
              <a:rPr lang="en-US" dirty="0" smtClean="0">
                <a:solidFill>
                  <a:schemeClr val="bg1"/>
                </a:solidFill>
              </a:rPr>
              <a:t>. REST API for bulk </a:t>
            </a:r>
            <a:r>
              <a:rPr lang="en-US" dirty="0" err="1" smtClean="0">
                <a:solidFill>
                  <a:schemeClr val="bg1"/>
                </a:solidFill>
              </a:rPr>
              <a:t>robo</a:t>
            </a:r>
            <a:r>
              <a:rPr lang="en-US" dirty="0" smtClean="0">
                <a:solidFill>
                  <a:schemeClr val="bg1"/>
                </a:solidFill>
              </a:rPr>
              <a:t>-calling with caller-id spoofing, custom media and digit collection. SET front-end available. Installed on Asterisk, provide your own SIP trunk.</a:t>
            </a:r>
            <a:endParaRPr lang="en-US" dirty="0">
              <a:solidFill>
                <a:schemeClr val="bg1"/>
              </a:solidFill>
            </a:endParaRPr>
          </a:p>
        </p:txBody>
      </p:sp>
    </p:spTree>
    <p:extLst>
      <p:ext uri="{BB962C8B-B14F-4D97-AF65-F5344CB8AC3E}">
        <p14:creationId xmlns:p14="http://schemas.microsoft.com/office/powerpoint/2010/main" val="4220373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Fraud schemes</a:t>
            </a:r>
            <a:endParaRPr lang="en-US" dirty="0"/>
          </a:p>
        </p:txBody>
      </p:sp>
      <p:sp>
        <p:nvSpPr>
          <p:cNvPr id="5" name="Text Placeholder 4"/>
          <p:cNvSpPr>
            <a:spLocks noGrp="1"/>
          </p:cNvSpPr>
          <p:nvPr>
            <p:ph type="body" idx="1"/>
          </p:nvPr>
        </p:nvSpPr>
        <p:spPr/>
        <p:txBody>
          <a:bodyPr>
            <a:normAutofit/>
          </a:bodyPr>
          <a:lstStyle/>
          <a:p>
            <a:r>
              <a:rPr lang="en-US" sz="3600" dirty="0" smtClean="0"/>
              <a:t>Why do we care?</a:t>
            </a:r>
            <a:endParaRPr lang="en-US" sz="3600" dirty="0"/>
          </a:p>
        </p:txBody>
      </p:sp>
    </p:spTree>
    <p:extLst>
      <p:ext uri="{BB962C8B-B14F-4D97-AF65-F5344CB8AC3E}">
        <p14:creationId xmlns:p14="http://schemas.microsoft.com/office/powerpoint/2010/main" val="2113522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t>International Revenue Sharing Fraud</a:t>
            </a:r>
          </a:p>
        </p:txBody>
      </p:sp>
      <p:sp>
        <p:nvSpPr>
          <p:cNvPr id="20" name="Content Placeholder 29"/>
          <p:cNvSpPr txBox="1">
            <a:spLocks/>
          </p:cNvSpPr>
          <p:nvPr/>
        </p:nvSpPr>
        <p:spPr>
          <a:xfrm>
            <a:off x="628651" y="1889523"/>
            <a:ext cx="8318897" cy="510778"/>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244" indent="0">
              <a:buNone/>
            </a:pPr>
            <a:r>
              <a:rPr lang="en-US" sz="2100" dirty="0" smtClean="0"/>
              <a:t>Register </a:t>
            </a:r>
            <a:r>
              <a:rPr lang="en-US" sz="2100" dirty="0"/>
              <a:t>a </a:t>
            </a:r>
            <a:r>
              <a:rPr lang="en-US" sz="2100" b="1" dirty="0"/>
              <a:t>P</a:t>
            </a:r>
            <a:r>
              <a:rPr lang="en-US" sz="2100" dirty="0"/>
              <a:t>remium </a:t>
            </a:r>
            <a:r>
              <a:rPr lang="en-US" sz="2100" b="1" dirty="0"/>
              <a:t>R</a:t>
            </a:r>
            <a:r>
              <a:rPr lang="en-US" sz="2100" dirty="0"/>
              <a:t>ate </a:t>
            </a:r>
            <a:r>
              <a:rPr lang="en-US" sz="2100" b="1" dirty="0"/>
              <a:t>S</a:t>
            </a:r>
            <a:r>
              <a:rPr lang="en-US" sz="2100" dirty="0"/>
              <a:t>ervice number in another country, including IVR services that can answer </a:t>
            </a:r>
            <a:r>
              <a:rPr lang="en-US" sz="2100" dirty="0" smtClean="0"/>
              <a:t>calls</a:t>
            </a:r>
            <a:r>
              <a:rPr lang="en-US" sz="2100" dirty="0"/>
              <a:t>.</a:t>
            </a:r>
            <a:endParaRPr lang="en-US" sz="1800" dirty="0"/>
          </a:p>
          <a:p>
            <a:pPr marL="302419" lvl="1" indent="0">
              <a:buNone/>
            </a:pPr>
            <a:endParaRPr lang="en-US" dirty="0">
              <a:solidFill>
                <a:schemeClr val="bg1"/>
              </a:solidFill>
            </a:endParaRPr>
          </a:p>
        </p:txBody>
      </p:sp>
      <p:pic>
        <p:nvPicPr>
          <p:cNvPr id="23" name="Picture 22"/>
          <p:cNvPicPr>
            <a:picLocks noChangeAspect="1"/>
          </p:cNvPicPr>
          <p:nvPr/>
        </p:nvPicPr>
        <p:blipFill>
          <a:blip r:embed="rId3"/>
          <a:stretch>
            <a:fillRect/>
          </a:stretch>
        </p:blipFill>
        <p:spPr>
          <a:xfrm>
            <a:off x="628651" y="2570175"/>
            <a:ext cx="4793456" cy="3276882"/>
          </a:xfrm>
          <a:prstGeom prst="rect">
            <a:avLst/>
          </a:prstGeom>
        </p:spPr>
      </p:pic>
      <p:pic>
        <p:nvPicPr>
          <p:cNvPr id="22" name="Picture 21"/>
          <p:cNvPicPr>
            <a:picLocks noChangeAspect="1"/>
          </p:cNvPicPr>
          <p:nvPr/>
        </p:nvPicPr>
        <p:blipFill>
          <a:blip r:embed="rId4"/>
          <a:stretch>
            <a:fillRect/>
          </a:stretch>
        </p:blipFill>
        <p:spPr>
          <a:xfrm>
            <a:off x="5505450" y="961422"/>
            <a:ext cx="3638550" cy="4885635"/>
          </a:xfrm>
          <a:prstGeom prst="rect">
            <a:avLst/>
          </a:prstGeom>
        </p:spPr>
      </p:pic>
    </p:spTree>
    <p:extLst>
      <p:ext uri="{BB962C8B-B14F-4D97-AF65-F5344CB8AC3E}">
        <p14:creationId xmlns:p14="http://schemas.microsoft.com/office/powerpoint/2010/main" val="3360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17244"/>
            <a:ext cx="9144000" cy="211102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a:off x="1678702" y="4446875"/>
            <a:ext cx="5660409" cy="917716"/>
          </a:xfrm>
          <a:prstGeom prst="rightArrow">
            <a:avLst/>
          </a:prstGeom>
          <a:gradFill flip="none" rotWithShape="1">
            <a:gsLst>
              <a:gs pos="0">
                <a:srgbClr val="153553"/>
              </a:gs>
              <a:gs pos="31000">
                <a:srgbClr val="2A69A2"/>
              </a:gs>
              <a:gs pos="79000">
                <a:srgbClr val="317CC1"/>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p:cNvSpPr/>
          <p:nvPr/>
        </p:nvSpPr>
        <p:spPr>
          <a:xfrm>
            <a:off x="3327562" y="4350839"/>
            <a:ext cx="1405940" cy="103182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Internet</a:t>
            </a:r>
          </a:p>
        </p:txBody>
      </p:sp>
      <p:sp>
        <p:nvSpPr>
          <p:cNvPr id="3" name="Content Placeholder 2"/>
          <p:cNvSpPr>
            <a:spLocks noGrp="1"/>
          </p:cNvSpPr>
          <p:nvPr>
            <p:ph idx="1"/>
          </p:nvPr>
        </p:nvSpPr>
        <p:spPr>
          <a:xfrm>
            <a:off x="538668" y="1631848"/>
            <a:ext cx="7815755" cy="2127232"/>
          </a:xfrm>
        </p:spPr>
        <p:txBody>
          <a:bodyPr>
            <a:noAutofit/>
          </a:bodyPr>
          <a:lstStyle/>
          <a:p>
            <a:r>
              <a:rPr lang="en-US" sz="2000" dirty="0" smtClean="0"/>
              <a:t>Using a cracked PBX extension, makes a test call with a soft client or soft client API to make sure calls will complete…</a:t>
            </a:r>
          </a:p>
          <a:p>
            <a:r>
              <a:rPr lang="en-US" sz="2000" dirty="0" smtClean="0"/>
              <a:t>Generate calls using Asterisk script, </a:t>
            </a:r>
            <a:r>
              <a:rPr lang="en-US" sz="2000" dirty="0" err="1" smtClean="0"/>
              <a:t>SIPp</a:t>
            </a:r>
            <a:r>
              <a:rPr lang="en-US" sz="2000" dirty="0" smtClean="0"/>
              <a:t>, </a:t>
            </a:r>
            <a:r>
              <a:rPr lang="en-US" sz="2000" dirty="0" err="1"/>
              <a:t>sipcli</a:t>
            </a:r>
            <a:r>
              <a:rPr lang="en-US" sz="2000" dirty="0"/>
              <a:t>, soft client API</a:t>
            </a:r>
            <a:r>
              <a:rPr lang="en-US" sz="2000" dirty="0" smtClean="0"/>
              <a:t>, </a:t>
            </a:r>
            <a:r>
              <a:rPr lang="en-US" sz="2000" dirty="0" err="1" smtClean="0"/>
              <a:t>etc</a:t>
            </a:r>
            <a:endParaRPr lang="en-US" sz="2000" dirty="0" smtClean="0"/>
          </a:p>
          <a:p>
            <a:r>
              <a:rPr lang="en-US" sz="2000" dirty="0" smtClean="0"/>
              <a:t>Get paid by the PRS provider once a week</a:t>
            </a:r>
          </a:p>
          <a:p>
            <a:r>
              <a:rPr lang="en-US" sz="2000" dirty="0" smtClean="0"/>
              <a:t>Use the PBX for a weekend and moves on to a new one</a:t>
            </a:r>
            <a:endParaRPr lang="en-US" sz="2000" dirty="0"/>
          </a:p>
        </p:txBody>
      </p:sp>
      <p:sp>
        <p:nvSpPr>
          <p:cNvPr id="21" name="Title 1"/>
          <p:cNvSpPr>
            <a:spLocks noGrp="1"/>
          </p:cNvSpPr>
          <p:nvPr>
            <p:ph type="title"/>
          </p:nvPr>
        </p:nvSpPr>
        <p:spPr/>
        <p:txBody>
          <a:bodyPr>
            <a:noAutofit/>
          </a:bodyPr>
          <a:lstStyle/>
          <a:p>
            <a:r>
              <a:rPr lang="en-US" dirty="0"/>
              <a:t>International Revenue Sharing Fraud</a:t>
            </a:r>
          </a:p>
        </p:txBody>
      </p:sp>
      <p:pic>
        <p:nvPicPr>
          <p:cNvPr id="1026" name="Picture 2" descr="http://www.21ct.com/default/assets/Image/Tor_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813" y="4377990"/>
            <a:ext cx="555074" cy="81681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088238" y="4578673"/>
            <a:ext cx="763136" cy="654120"/>
            <a:chOff x="1154144" y="3623883"/>
            <a:chExt cx="1536886" cy="1289001"/>
          </a:xfrm>
        </p:grpSpPr>
        <p:pic>
          <p:nvPicPr>
            <p:cNvPr id="7" name="Picture 6"/>
            <p:cNvPicPr>
              <a:picLocks noChangeAspect="1"/>
            </p:cNvPicPr>
            <p:nvPr/>
          </p:nvPicPr>
          <p:blipFill>
            <a:blip r:embed="rId4">
              <a:biLevel thresh="25000"/>
            </a:blip>
            <a:stretch>
              <a:fillRect/>
            </a:stretch>
          </p:blipFill>
          <p:spPr>
            <a:xfrm>
              <a:off x="1154144" y="3623883"/>
              <a:ext cx="1536886" cy="1289001"/>
            </a:xfrm>
            <a:prstGeom prst="rect">
              <a:avLst/>
            </a:prstGeom>
          </p:spPr>
        </p:pic>
        <p:sp>
          <p:nvSpPr>
            <p:cNvPr id="8" name="Rectangle 7"/>
            <p:cNvSpPr/>
            <p:nvPr/>
          </p:nvSpPr>
          <p:spPr>
            <a:xfrm>
              <a:off x="1282890" y="3664827"/>
              <a:ext cx="1307910" cy="755541"/>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21FA04"/>
                </a:solidFill>
              </a:endParaRPr>
            </a:p>
          </p:txBody>
        </p:sp>
        <p:pic>
          <p:nvPicPr>
            <p:cNvPr id="9" name="Picture 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542194" y="3684508"/>
              <a:ext cx="790615" cy="725597"/>
            </a:xfrm>
            <a:prstGeom prst="rect">
              <a:avLst/>
            </a:prstGeom>
          </p:spPr>
        </p:pic>
      </p:grpSp>
      <p:pic>
        <p:nvPicPr>
          <p:cNvPr id="11" name="Picture 10"/>
          <p:cNvPicPr>
            <a:picLocks noChangeAspect="1"/>
          </p:cNvPicPr>
          <p:nvPr/>
        </p:nvPicPr>
        <p:blipFill>
          <a:blip r:embed="rId6">
            <a:biLevel thresh="25000"/>
          </a:blip>
          <a:stretch>
            <a:fillRect/>
          </a:stretch>
        </p:blipFill>
        <p:spPr>
          <a:xfrm>
            <a:off x="4813538" y="4547864"/>
            <a:ext cx="678131" cy="864617"/>
          </a:xfrm>
          <a:prstGeom prst="rect">
            <a:avLst/>
          </a:prstGeom>
        </p:spPr>
      </p:pic>
      <p:sp>
        <p:nvSpPr>
          <p:cNvPr id="12" name="Freeform 11"/>
          <p:cNvSpPr/>
          <p:nvPr/>
        </p:nvSpPr>
        <p:spPr>
          <a:xfrm>
            <a:off x="5559925" y="4350838"/>
            <a:ext cx="1405940" cy="103182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PSTN</a:t>
            </a:r>
          </a:p>
        </p:txBody>
      </p:sp>
      <p:pic>
        <p:nvPicPr>
          <p:cNvPr id="13" name="Picture 61" descr="GenericServ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9347" y="4554226"/>
            <a:ext cx="354071" cy="625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cosmix.org/wp-content/uploads/2007/12/eyebea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7991" y="4387978"/>
            <a:ext cx="648741" cy="95754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651220" y="5198516"/>
            <a:ext cx="1750325" cy="300082"/>
          </a:xfrm>
          <a:prstGeom prst="rect">
            <a:avLst/>
          </a:prstGeom>
          <a:noFill/>
        </p:spPr>
        <p:txBody>
          <a:bodyPr wrap="square" rtlCol="0">
            <a:spAutoFit/>
          </a:bodyPr>
          <a:lstStyle/>
          <a:p>
            <a:pPr algn="ctr"/>
            <a:r>
              <a:rPr lang="en-US" sz="1350" b="1" dirty="0">
                <a:solidFill>
                  <a:schemeClr val="bg1"/>
                </a:solidFill>
              </a:rPr>
              <a:t>PRS Provider IVR</a:t>
            </a:r>
          </a:p>
        </p:txBody>
      </p:sp>
    </p:spTree>
    <p:extLst>
      <p:ext uri="{BB962C8B-B14F-4D97-AF65-F5344CB8AC3E}">
        <p14:creationId xmlns:p14="http://schemas.microsoft.com/office/powerpoint/2010/main" val="379087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007556"/>
            <a:ext cx="9144000" cy="202071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1220762" y="4442358"/>
            <a:ext cx="6118349" cy="917716"/>
          </a:xfrm>
          <a:prstGeom prst="rightArrow">
            <a:avLst/>
          </a:prstGeom>
          <a:gradFill flip="none" rotWithShape="1">
            <a:gsLst>
              <a:gs pos="0">
                <a:srgbClr val="153553"/>
              </a:gs>
              <a:gs pos="31000">
                <a:srgbClr val="2A69A2"/>
              </a:gs>
              <a:gs pos="79000">
                <a:srgbClr val="317CC1"/>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a:bodyPr>
          <a:lstStyle/>
          <a:p>
            <a:r>
              <a:rPr lang="en-US" dirty="0"/>
              <a:t>Wholesale Fraud / Toll Bypass</a:t>
            </a:r>
          </a:p>
        </p:txBody>
      </p:sp>
      <p:sp>
        <p:nvSpPr>
          <p:cNvPr id="4" name="Content Placeholder 3"/>
          <p:cNvSpPr>
            <a:spLocks noGrp="1"/>
          </p:cNvSpPr>
          <p:nvPr>
            <p:ph idx="1"/>
          </p:nvPr>
        </p:nvSpPr>
        <p:spPr>
          <a:xfrm>
            <a:off x="457200" y="1288528"/>
            <a:ext cx="7886700" cy="3263504"/>
          </a:xfrm>
        </p:spPr>
        <p:txBody>
          <a:bodyPr>
            <a:normAutofit/>
          </a:bodyPr>
          <a:lstStyle/>
          <a:p>
            <a:r>
              <a:rPr lang="en-US" sz="2400" dirty="0" smtClean="0"/>
              <a:t>Sell </a:t>
            </a:r>
            <a:r>
              <a:rPr lang="en-US" sz="2400" dirty="0"/>
              <a:t>access to </a:t>
            </a:r>
            <a:r>
              <a:rPr lang="en-US" sz="2400" dirty="0" smtClean="0"/>
              <a:t>cracked </a:t>
            </a:r>
            <a:r>
              <a:rPr lang="en-US" sz="2400" dirty="0" err="1" smtClean="0"/>
              <a:t>PBXes</a:t>
            </a:r>
            <a:r>
              <a:rPr lang="en-US" sz="2400" dirty="0" smtClean="0"/>
              <a:t> to </a:t>
            </a:r>
            <a:r>
              <a:rPr lang="en-US" sz="2400" dirty="0"/>
              <a:t>someone else to carry international minutes between </a:t>
            </a:r>
            <a:r>
              <a:rPr lang="en-US" sz="2400" dirty="0" smtClean="0"/>
              <a:t>carriers. You give them a user/pass for SIP registration.</a:t>
            </a:r>
            <a:endParaRPr lang="en-US" sz="2400" dirty="0"/>
          </a:p>
          <a:p>
            <a:r>
              <a:rPr lang="en-US" sz="2400" dirty="0"/>
              <a:t>Most of the money, and none of the </a:t>
            </a:r>
            <a:r>
              <a:rPr lang="en-US" sz="2400" dirty="0" smtClean="0"/>
              <a:t>headache of driving traffic (or of getting backtracked)</a:t>
            </a:r>
            <a:endParaRPr lang="en-US" sz="2400" dirty="0"/>
          </a:p>
        </p:txBody>
      </p:sp>
      <p:sp>
        <p:nvSpPr>
          <p:cNvPr id="12" name="Freeform 11"/>
          <p:cNvSpPr/>
          <p:nvPr/>
        </p:nvSpPr>
        <p:spPr>
          <a:xfrm>
            <a:off x="1574832" y="4386834"/>
            <a:ext cx="1405940" cy="103182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Internet</a:t>
            </a:r>
          </a:p>
          <a:p>
            <a:pPr algn="ctr"/>
            <a:endParaRPr lang="en-US" sz="1350" b="1" dirty="0">
              <a:solidFill>
                <a:schemeClr val="tx1"/>
              </a:solidFill>
            </a:endParaRPr>
          </a:p>
        </p:txBody>
      </p:sp>
      <p:pic>
        <p:nvPicPr>
          <p:cNvPr id="13" name="Picture 61" descr="Generic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761" y="4609443"/>
            <a:ext cx="354071" cy="6250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1" descr="Generic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18" y="4609442"/>
            <a:ext cx="354071" cy="62504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3569170" y="4386833"/>
            <a:ext cx="1405940" cy="103182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Corporate IP Network</a:t>
            </a:r>
          </a:p>
          <a:p>
            <a:pPr algn="ctr"/>
            <a:endParaRPr lang="en-US" sz="1350" b="1" dirty="0">
              <a:solidFill>
                <a:schemeClr val="tx1"/>
              </a:solidFill>
            </a:endParaRPr>
          </a:p>
        </p:txBody>
      </p:sp>
      <p:sp>
        <p:nvSpPr>
          <p:cNvPr id="18" name="Freeform 17"/>
          <p:cNvSpPr/>
          <p:nvPr/>
        </p:nvSpPr>
        <p:spPr>
          <a:xfrm>
            <a:off x="5709336" y="4357803"/>
            <a:ext cx="1405940" cy="1031821"/>
          </a:xfrm>
          <a:custGeom>
            <a:avLst/>
            <a:gdLst>
              <a:gd name="connsiteX0" fmla="*/ 1056673 w 3672381"/>
              <a:gd name="connsiteY0" fmla="*/ 409627 h 2095757"/>
              <a:gd name="connsiteX1" fmla="*/ 1704373 w 3672381"/>
              <a:gd name="connsiteY1" fmla="*/ 52 h 2095757"/>
              <a:gd name="connsiteX2" fmla="*/ 2390173 w 3672381"/>
              <a:gd name="connsiteY2" fmla="*/ 381052 h 2095757"/>
              <a:gd name="connsiteX3" fmla="*/ 3028348 w 3672381"/>
              <a:gd name="connsiteY3" fmla="*/ 400102 h 2095757"/>
              <a:gd name="connsiteX4" fmla="*/ 3285523 w 3672381"/>
              <a:gd name="connsiteY4" fmla="*/ 904927 h 2095757"/>
              <a:gd name="connsiteX5" fmla="*/ 3656998 w 3672381"/>
              <a:gd name="connsiteY5" fmla="*/ 1390702 h 2095757"/>
              <a:gd name="connsiteX6" fmla="*/ 2723548 w 3672381"/>
              <a:gd name="connsiteY6" fmla="*/ 1762177 h 2095757"/>
              <a:gd name="connsiteX7" fmla="*/ 1990123 w 3672381"/>
              <a:gd name="connsiteY7" fmla="*/ 2095552 h 2095757"/>
              <a:gd name="connsiteX8" fmla="*/ 1190023 w 3672381"/>
              <a:gd name="connsiteY8" fmla="*/ 1714552 h 2095757"/>
              <a:gd name="connsiteX9" fmla="*/ 18448 w 3672381"/>
              <a:gd name="connsiteY9" fmla="*/ 1333552 h 2095757"/>
              <a:gd name="connsiteX10" fmla="*/ 485173 w 3672381"/>
              <a:gd name="connsiteY10" fmla="*/ 847777 h 2095757"/>
              <a:gd name="connsiteX11" fmla="*/ 656623 w 3672381"/>
              <a:gd name="connsiteY11" fmla="*/ 485827 h 2095757"/>
              <a:gd name="connsiteX12" fmla="*/ 1056673 w 3672381"/>
              <a:gd name="connsiteY12" fmla="*/ 409627 h 2095757"/>
              <a:gd name="connsiteX0" fmla="*/ 1056673 w 3672381"/>
              <a:gd name="connsiteY0" fmla="*/ 409664 h 2095794"/>
              <a:gd name="connsiteX1" fmla="*/ 1704373 w 3672381"/>
              <a:gd name="connsiteY1" fmla="*/ 89 h 2095794"/>
              <a:gd name="connsiteX2" fmla="*/ 2390173 w 3672381"/>
              <a:gd name="connsiteY2" fmla="*/ 381089 h 2095794"/>
              <a:gd name="connsiteX3" fmla="*/ 3028348 w 3672381"/>
              <a:gd name="connsiteY3" fmla="*/ 400139 h 2095794"/>
              <a:gd name="connsiteX4" fmla="*/ 3285523 w 3672381"/>
              <a:gd name="connsiteY4" fmla="*/ 904964 h 2095794"/>
              <a:gd name="connsiteX5" fmla="*/ 3656998 w 3672381"/>
              <a:gd name="connsiteY5" fmla="*/ 1390739 h 2095794"/>
              <a:gd name="connsiteX6" fmla="*/ 2723548 w 3672381"/>
              <a:gd name="connsiteY6" fmla="*/ 1762214 h 2095794"/>
              <a:gd name="connsiteX7" fmla="*/ 1990123 w 3672381"/>
              <a:gd name="connsiteY7" fmla="*/ 2095589 h 2095794"/>
              <a:gd name="connsiteX8" fmla="*/ 1190023 w 3672381"/>
              <a:gd name="connsiteY8" fmla="*/ 1714589 h 2095794"/>
              <a:gd name="connsiteX9" fmla="*/ 18448 w 3672381"/>
              <a:gd name="connsiteY9" fmla="*/ 1333589 h 2095794"/>
              <a:gd name="connsiteX10" fmla="*/ 485173 w 3672381"/>
              <a:gd name="connsiteY10" fmla="*/ 847814 h 2095794"/>
              <a:gd name="connsiteX11" fmla="*/ 656623 w 3672381"/>
              <a:gd name="connsiteY11" fmla="*/ 485864 h 2095794"/>
              <a:gd name="connsiteX12" fmla="*/ 1056673 w 3672381"/>
              <a:gd name="connsiteY12" fmla="*/ 409664 h 2095794"/>
              <a:gd name="connsiteX0" fmla="*/ 1056673 w 3672381"/>
              <a:gd name="connsiteY0" fmla="*/ 409607 h 2095737"/>
              <a:gd name="connsiteX1" fmla="*/ 1704373 w 3672381"/>
              <a:gd name="connsiteY1" fmla="*/ 32 h 2095737"/>
              <a:gd name="connsiteX2" fmla="*/ 2390173 w 3672381"/>
              <a:gd name="connsiteY2" fmla="*/ 381032 h 2095737"/>
              <a:gd name="connsiteX3" fmla="*/ 3028348 w 3672381"/>
              <a:gd name="connsiteY3" fmla="*/ 400082 h 2095737"/>
              <a:gd name="connsiteX4" fmla="*/ 3285523 w 3672381"/>
              <a:gd name="connsiteY4" fmla="*/ 904907 h 2095737"/>
              <a:gd name="connsiteX5" fmla="*/ 3656998 w 3672381"/>
              <a:gd name="connsiteY5" fmla="*/ 1390682 h 2095737"/>
              <a:gd name="connsiteX6" fmla="*/ 2723548 w 3672381"/>
              <a:gd name="connsiteY6" fmla="*/ 1762157 h 2095737"/>
              <a:gd name="connsiteX7" fmla="*/ 1990123 w 3672381"/>
              <a:gd name="connsiteY7" fmla="*/ 2095532 h 2095737"/>
              <a:gd name="connsiteX8" fmla="*/ 1190023 w 3672381"/>
              <a:gd name="connsiteY8" fmla="*/ 1714532 h 2095737"/>
              <a:gd name="connsiteX9" fmla="*/ 18448 w 3672381"/>
              <a:gd name="connsiteY9" fmla="*/ 1333532 h 2095737"/>
              <a:gd name="connsiteX10" fmla="*/ 485173 w 3672381"/>
              <a:gd name="connsiteY10" fmla="*/ 847757 h 2095737"/>
              <a:gd name="connsiteX11" fmla="*/ 656623 w 3672381"/>
              <a:gd name="connsiteY11" fmla="*/ 485807 h 2095737"/>
              <a:gd name="connsiteX12" fmla="*/ 1056673 w 3672381"/>
              <a:gd name="connsiteY12" fmla="*/ 409607 h 2095737"/>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72381"/>
              <a:gd name="connsiteY0" fmla="*/ 409710 h 2095840"/>
              <a:gd name="connsiteX1" fmla="*/ 1704373 w 3672381"/>
              <a:gd name="connsiteY1" fmla="*/ 135 h 2095840"/>
              <a:gd name="connsiteX2" fmla="*/ 2390173 w 3672381"/>
              <a:gd name="connsiteY2" fmla="*/ 381135 h 2095840"/>
              <a:gd name="connsiteX3" fmla="*/ 3028348 w 3672381"/>
              <a:gd name="connsiteY3" fmla="*/ 400185 h 2095840"/>
              <a:gd name="connsiteX4" fmla="*/ 3285523 w 3672381"/>
              <a:gd name="connsiteY4" fmla="*/ 905010 h 2095840"/>
              <a:gd name="connsiteX5" fmla="*/ 3656998 w 3672381"/>
              <a:gd name="connsiteY5" fmla="*/ 1390785 h 2095840"/>
              <a:gd name="connsiteX6" fmla="*/ 2723548 w 3672381"/>
              <a:gd name="connsiteY6" fmla="*/ 1762260 h 2095840"/>
              <a:gd name="connsiteX7" fmla="*/ 1990123 w 3672381"/>
              <a:gd name="connsiteY7" fmla="*/ 2095635 h 2095840"/>
              <a:gd name="connsiteX8" fmla="*/ 1190023 w 3672381"/>
              <a:gd name="connsiteY8" fmla="*/ 1714635 h 2095840"/>
              <a:gd name="connsiteX9" fmla="*/ 18448 w 3672381"/>
              <a:gd name="connsiteY9" fmla="*/ 1333635 h 2095840"/>
              <a:gd name="connsiteX10" fmla="*/ 485173 w 3672381"/>
              <a:gd name="connsiteY10" fmla="*/ 847860 h 2095840"/>
              <a:gd name="connsiteX11" fmla="*/ 656623 w 3672381"/>
              <a:gd name="connsiteY11" fmla="*/ 485910 h 2095840"/>
              <a:gd name="connsiteX12" fmla="*/ 1056673 w 3672381"/>
              <a:gd name="connsiteY12" fmla="*/ 409710 h 2095840"/>
              <a:gd name="connsiteX0" fmla="*/ 1056673 w 3682009"/>
              <a:gd name="connsiteY0" fmla="*/ 409710 h 2095840"/>
              <a:gd name="connsiteX1" fmla="*/ 1704373 w 3682009"/>
              <a:gd name="connsiteY1" fmla="*/ 135 h 2095840"/>
              <a:gd name="connsiteX2" fmla="*/ 2390173 w 3682009"/>
              <a:gd name="connsiteY2" fmla="*/ 381135 h 2095840"/>
              <a:gd name="connsiteX3" fmla="*/ 3028348 w 3682009"/>
              <a:gd name="connsiteY3" fmla="*/ 400185 h 2095840"/>
              <a:gd name="connsiteX4" fmla="*/ 3285523 w 3682009"/>
              <a:gd name="connsiteY4" fmla="*/ 905010 h 2095840"/>
              <a:gd name="connsiteX5" fmla="*/ 3656998 w 3682009"/>
              <a:gd name="connsiteY5" fmla="*/ 1390785 h 2095840"/>
              <a:gd name="connsiteX6" fmla="*/ 2723548 w 3682009"/>
              <a:gd name="connsiteY6" fmla="*/ 1762260 h 2095840"/>
              <a:gd name="connsiteX7" fmla="*/ 1990123 w 3682009"/>
              <a:gd name="connsiteY7" fmla="*/ 2095635 h 2095840"/>
              <a:gd name="connsiteX8" fmla="*/ 1190023 w 3682009"/>
              <a:gd name="connsiteY8" fmla="*/ 1714635 h 2095840"/>
              <a:gd name="connsiteX9" fmla="*/ 18448 w 3682009"/>
              <a:gd name="connsiteY9" fmla="*/ 1333635 h 2095840"/>
              <a:gd name="connsiteX10" fmla="*/ 485173 w 3682009"/>
              <a:gd name="connsiteY10" fmla="*/ 847860 h 2095840"/>
              <a:gd name="connsiteX11" fmla="*/ 656623 w 3682009"/>
              <a:gd name="connsiteY11" fmla="*/ 485910 h 2095840"/>
              <a:gd name="connsiteX12" fmla="*/ 1056673 w 3682009"/>
              <a:gd name="connsiteY12" fmla="*/ 409710 h 2095840"/>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5704"/>
              <a:gd name="connsiteX1" fmla="*/ 1704373 w 3681431"/>
              <a:gd name="connsiteY1" fmla="*/ 135 h 2095704"/>
              <a:gd name="connsiteX2" fmla="*/ 2390173 w 3681431"/>
              <a:gd name="connsiteY2" fmla="*/ 381135 h 2095704"/>
              <a:gd name="connsiteX3" fmla="*/ 3028348 w 3681431"/>
              <a:gd name="connsiteY3" fmla="*/ 400185 h 2095704"/>
              <a:gd name="connsiteX4" fmla="*/ 3285523 w 3681431"/>
              <a:gd name="connsiteY4" fmla="*/ 905010 h 2095704"/>
              <a:gd name="connsiteX5" fmla="*/ 3656998 w 3681431"/>
              <a:gd name="connsiteY5" fmla="*/ 1390785 h 2095704"/>
              <a:gd name="connsiteX6" fmla="*/ 2733073 w 3681431"/>
              <a:gd name="connsiteY6" fmla="*/ 1743210 h 2095704"/>
              <a:gd name="connsiteX7" fmla="*/ 1990123 w 3681431"/>
              <a:gd name="connsiteY7" fmla="*/ 2095635 h 2095704"/>
              <a:gd name="connsiteX8" fmla="*/ 1190023 w 3681431"/>
              <a:gd name="connsiteY8" fmla="*/ 1714635 h 2095704"/>
              <a:gd name="connsiteX9" fmla="*/ 18448 w 3681431"/>
              <a:gd name="connsiteY9" fmla="*/ 1333635 h 2095704"/>
              <a:gd name="connsiteX10" fmla="*/ 485173 w 3681431"/>
              <a:gd name="connsiteY10" fmla="*/ 847860 h 2095704"/>
              <a:gd name="connsiteX11" fmla="*/ 656623 w 3681431"/>
              <a:gd name="connsiteY11" fmla="*/ 485910 h 2095704"/>
              <a:gd name="connsiteX12" fmla="*/ 1056673 w 3681431"/>
              <a:gd name="connsiteY12" fmla="*/ 409710 h 2095704"/>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56673 w 3681431"/>
              <a:gd name="connsiteY0" fmla="*/ 409710 h 2096060"/>
              <a:gd name="connsiteX1" fmla="*/ 1704373 w 3681431"/>
              <a:gd name="connsiteY1" fmla="*/ 135 h 2096060"/>
              <a:gd name="connsiteX2" fmla="*/ 2390173 w 3681431"/>
              <a:gd name="connsiteY2" fmla="*/ 381135 h 2096060"/>
              <a:gd name="connsiteX3" fmla="*/ 3028348 w 3681431"/>
              <a:gd name="connsiteY3" fmla="*/ 400185 h 2096060"/>
              <a:gd name="connsiteX4" fmla="*/ 3285523 w 3681431"/>
              <a:gd name="connsiteY4" fmla="*/ 905010 h 2096060"/>
              <a:gd name="connsiteX5" fmla="*/ 3656998 w 3681431"/>
              <a:gd name="connsiteY5" fmla="*/ 1390785 h 2096060"/>
              <a:gd name="connsiteX6" fmla="*/ 2733073 w 3681431"/>
              <a:gd name="connsiteY6" fmla="*/ 1743210 h 2096060"/>
              <a:gd name="connsiteX7" fmla="*/ 1990123 w 3681431"/>
              <a:gd name="connsiteY7" fmla="*/ 2095635 h 2096060"/>
              <a:gd name="connsiteX8" fmla="*/ 1190023 w 3681431"/>
              <a:gd name="connsiteY8" fmla="*/ 1714635 h 2096060"/>
              <a:gd name="connsiteX9" fmla="*/ 18448 w 3681431"/>
              <a:gd name="connsiteY9" fmla="*/ 1333635 h 2096060"/>
              <a:gd name="connsiteX10" fmla="*/ 485173 w 3681431"/>
              <a:gd name="connsiteY10" fmla="*/ 847860 h 2096060"/>
              <a:gd name="connsiteX11" fmla="*/ 656623 w 3681431"/>
              <a:gd name="connsiteY11" fmla="*/ 485910 h 2096060"/>
              <a:gd name="connsiteX12" fmla="*/ 1056673 w 3681431"/>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1068435 w 3693193"/>
              <a:gd name="connsiteY0" fmla="*/ 409710 h 2096060"/>
              <a:gd name="connsiteX1" fmla="*/ 1716135 w 3693193"/>
              <a:gd name="connsiteY1" fmla="*/ 135 h 2096060"/>
              <a:gd name="connsiteX2" fmla="*/ 2401935 w 3693193"/>
              <a:gd name="connsiteY2" fmla="*/ 381135 h 2096060"/>
              <a:gd name="connsiteX3" fmla="*/ 3040110 w 3693193"/>
              <a:gd name="connsiteY3" fmla="*/ 400185 h 2096060"/>
              <a:gd name="connsiteX4" fmla="*/ 3297285 w 3693193"/>
              <a:gd name="connsiteY4" fmla="*/ 905010 h 2096060"/>
              <a:gd name="connsiteX5" fmla="*/ 3668760 w 3693193"/>
              <a:gd name="connsiteY5" fmla="*/ 1390785 h 2096060"/>
              <a:gd name="connsiteX6" fmla="*/ 2744835 w 3693193"/>
              <a:gd name="connsiteY6" fmla="*/ 1743210 h 2096060"/>
              <a:gd name="connsiteX7" fmla="*/ 2001885 w 3693193"/>
              <a:gd name="connsiteY7" fmla="*/ 2095635 h 2096060"/>
              <a:gd name="connsiteX8" fmla="*/ 1201785 w 3693193"/>
              <a:gd name="connsiteY8" fmla="*/ 1714635 h 2096060"/>
              <a:gd name="connsiteX9" fmla="*/ 30210 w 3693193"/>
              <a:gd name="connsiteY9" fmla="*/ 1333635 h 2096060"/>
              <a:gd name="connsiteX10" fmla="*/ 496935 w 3693193"/>
              <a:gd name="connsiteY10" fmla="*/ 847860 h 2096060"/>
              <a:gd name="connsiteX11" fmla="*/ 668385 w 3693193"/>
              <a:gd name="connsiteY11" fmla="*/ 485910 h 2096060"/>
              <a:gd name="connsiteX12" fmla="*/ 1068435 w 3693193"/>
              <a:gd name="connsiteY12" fmla="*/ 409710 h 2096060"/>
              <a:gd name="connsiteX0" fmla="*/ 983217 w 3607975"/>
              <a:gd name="connsiteY0" fmla="*/ 409710 h 2096060"/>
              <a:gd name="connsiteX1" fmla="*/ 1630917 w 3607975"/>
              <a:gd name="connsiteY1" fmla="*/ 135 h 2096060"/>
              <a:gd name="connsiteX2" fmla="*/ 2316717 w 3607975"/>
              <a:gd name="connsiteY2" fmla="*/ 381135 h 2096060"/>
              <a:gd name="connsiteX3" fmla="*/ 2954892 w 3607975"/>
              <a:gd name="connsiteY3" fmla="*/ 400185 h 2096060"/>
              <a:gd name="connsiteX4" fmla="*/ 3212067 w 3607975"/>
              <a:gd name="connsiteY4" fmla="*/ 905010 h 2096060"/>
              <a:gd name="connsiteX5" fmla="*/ 3583542 w 3607975"/>
              <a:gd name="connsiteY5" fmla="*/ 1390785 h 2096060"/>
              <a:gd name="connsiteX6" fmla="*/ 2659617 w 3607975"/>
              <a:gd name="connsiteY6" fmla="*/ 1743210 h 2096060"/>
              <a:gd name="connsiteX7" fmla="*/ 1916667 w 3607975"/>
              <a:gd name="connsiteY7" fmla="*/ 2095635 h 2096060"/>
              <a:gd name="connsiteX8" fmla="*/ 1116567 w 3607975"/>
              <a:gd name="connsiteY8" fmla="*/ 1714635 h 2096060"/>
              <a:gd name="connsiteX9" fmla="*/ 40242 w 3607975"/>
              <a:gd name="connsiteY9" fmla="*/ 1400310 h 2096060"/>
              <a:gd name="connsiteX10" fmla="*/ 411717 w 3607975"/>
              <a:gd name="connsiteY10" fmla="*/ 847860 h 2096060"/>
              <a:gd name="connsiteX11" fmla="*/ 583167 w 3607975"/>
              <a:gd name="connsiteY11" fmla="*/ 485910 h 2096060"/>
              <a:gd name="connsiteX12" fmla="*/ 983217 w 3607975"/>
              <a:gd name="connsiteY12" fmla="*/ 409710 h 2096060"/>
              <a:gd name="connsiteX0" fmla="*/ 960621 w 3585379"/>
              <a:gd name="connsiteY0" fmla="*/ 409710 h 2096060"/>
              <a:gd name="connsiteX1" fmla="*/ 1608321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94071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710 h 2096060"/>
              <a:gd name="connsiteX1" fmla="*/ 1789296 w 3585379"/>
              <a:gd name="connsiteY1" fmla="*/ 135 h 2096060"/>
              <a:gd name="connsiteX2" fmla="*/ 2294121 w 3585379"/>
              <a:gd name="connsiteY2" fmla="*/ 381135 h 2096060"/>
              <a:gd name="connsiteX3" fmla="*/ 2932296 w 3585379"/>
              <a:gd name="connsiteY3" fmla="*/ 400185 h 2096060"/>
              <a:gd name="connsiteX4" fmla="*/ 3189471 w 3585379"/>
              <a:gd name="connsiteY4" fmla="*/ 905010 h 2096060"/>
              <a:gd name="connsiteX5" fmla="*/ 3560946 w 3585379"/>
              <a:gd name="connsiteY5" fmla="*/ 1390785 h 2096060"/>
              <a:gd name="connsiteX6" fmla="*/ 2637021 w 3585379"/>
              <a:gd name="connsiteY6" fmla="*/ 1743210 h 2096060"/>
              <a:gd name="connsiteX7" fmla="*/ 1808346 w 3585379"/>
              <a:gd name="connsiteY7" fmla="*/ 2095635 h 2096060"/>
              <a:gd name="connsiteX8" fmla="*/ 1093971 w 3585379"/>
              <a:gd name="connsiteY8" fmla="*/ 1714635 h 2096060"/>
              <a:gd name="connsiteX9" fmla="*/ 17646 w 3585379"/>
              <a:gd name="connsiteY9" fmla="*/ 1400310 h 2096060"/>
              <a:gd name="connsiteX10" fmla="*/ 389121 w 3585379"/>
              <a:gd name="connsiteY10" fmla="*/ 847860 h 2096060"/>
              <a:gd name="connsiteX11" fmla="*/ 560571 w 3585379"/>
              <a:gd name="connsiteY11" fmla="*/ 485910 h 2096060"/>
              <a:gd name="connsiteX12" fmla="*/ 960621 w 3585379"/>
              <a:gd name="connsiteY12" fmla="*/ 409710 h 2096060"/>
              <a:gd name="connsiteX0" fmla="*/ 960621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960621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560571 w 3585379"/>
              <a:gd name="connsiteY11" fmla="*/ 4858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32296 w 3585379"/>
              <a:gd name="connsiteY3" fmla="*/ 4001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2998971 w 3585379"/>
              <a:gd name="connsiteY3" fmla="*/ 485833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5379"/>
              <a:gd name="connsiteY0" fmla="*/ 409633 h 2095983"/>
              <a:gd name="connsiteX1" fmla="*/ 1789296 w 3585379"/>
              <a:gd name="connsiteY1" fmla="*/ 58 h 2095983"/>
              <a:gd name="connsiteX2" fmla="*/ 2370321 w 3585379"/>
              <a:gd name="connsiteY2" fmla="*/ 390583 h 2095983"/>
              <a:gd name="connsiteX3" fmla="*/ 3065646 w 3585379"/>
              <a:gd name="connsiteY3" fmla="*/ 438208 h 2095983"/>
              <a:gd name="connsiteX4" fmla="*/ 3189471 w 3585379"/>
              <a:gd name="connsiteY4" fmla="*/ 904933 h 2095983"/>
              <a:gd name="connsiteX5" fmla="*/ 3560946 w 3585379"/>
              <a:gd name="connsiteY5" fmla="*/ 1390708 h 2095983"/>
              <a:gd name="connsiteX6" fmla="*/ 2637021 w 3585379"/>
              <a:gd name="connsiteY6" fmla="*/ 1743133 h 2095983"/>
              <a:gd name="connsiteX7" fmla="*/ 1808346 w 3585379"/>
              <a:gd name="connsiteY7" fmla="*/ 2095558 h 2095983"/>
              <a:gd name="connsiteX8" fmla="*/ 1093971 w 3585379"/>
              <a:gd name="connsiteY8" fmla="*/ 1714558 h 2095983"/>
              <a:gd name="connsiteX9" fmla="*/ 17646 w 3585379"/>
              <a:gd name="connsiteY9" fmla="*/ 1400233 h 2095983"/>
              <a:gd name="connsiteX10" fmla="*/ 389121 w 3585379"/>
              <a:gd name="connsiteY10" fmla="*/ 847783 h 2095983"/>
              <a:gd name="connsiteX11" fmla="*/ 674871 w 3585379"/>
              <a:gd name="connsiteY11" fmla="*/ 447733 h 2095983"/>
              <a:gd name="connsiteX12" fmla="*/ 1179696 w 3585379"/>
              <a:gd name="connsiteY12" fmla="*/ 409633 h 2095983"/>
              <a:gd name="connsiteX0" fmla="*/ 1179696 w 3584636"/>
              <a:gd name="connsiteY0" fmla="*/ 409633 h 2095983"/>
              <a:gd name="connsiteX1" fmla="*/ 1789296 w 3584636"/>
              <a:gd name="connsiteY1" fmla="*/ 58 h 2095983"/>
              <a:gd name="connsiteX2" fmla="*/ 2370321 w 3584636"/>
              <a:gd name="connsiteY2" fmla="*/ 390583 h 2095983"/>
              <a:gd name="connsiteX3" fmla="*/ 3065646 w 3584636"/>
              <a:gd name="connsiteY3" fmla="*/ 438208 h 2095983"/>
              <a:gd name="connsiteX4" fmla="*/ 3189471 w 3584636"/>
              <a:gd name="connsiteY4" fmla="*/ 904933 h 2095983"/>
              <a:gd name="connsiteX5" fmla="*/ 3560946 w 3584636"/>
              <a:gd name="connsiteY5" fmla="*/ 1390708 h 2095983"/>
              <a:gd name="connsiteX6" fmla="*/ 2637021 w 3584636"/>
              <a:gd name="connsiteY6" fmla="*/ 1743133 h 2095983"/>
              <a:gd name="connsiteX7" fmla="*/ 1808346 w 3584636"/>
              <a:gd name="connsiteY7" fmla="*/ 2095558 h 2095983"/>
              <a:gd name="connsiteX8" fmla="*/ 1093971 w 3584636"/>
              <a:gd name="connsiteY8" fmla="*/ 1714558 h 2095983"/>
              <a:gd name="connsiteX9" fmla="*/ 17646 w 3584636"/>
              <a:gd name="connsiteY9" fmla="*/ 1400233 h 2095983"/>
              <a:gd name="connsiteX10" fmla="*/ 389121 w 3584636"/>
              <a:gd name="connsiteY10" fmla="*/ 847783 h 2095983"/>
              <a:gd name="connsiteX11" fmla="*/ 674871 w 3584636"/>
              <a:gd name="connsiteY11" fmla="*/ 447733 h 2095983"/>
              <a:gd name="connsiteX12" fmla="*/ 1179696 w 3584636"/>
              <a:gd name="connsiteY12" fmla="*/ 409633 h 2095983"/>
              <a:gd name="connsiteX0" fmla="*/ 1179696 w 3541550"/>
              <a:gd name="connsiteY0" fmla="*/ 409633 h 2095983"/>
              <a:gd name="connsiteX1" fmla="*/ 1789296 w 3541550"/>
              <a:gd name="connsiteY1" fmla="*/ 58 h 2095983"/>
              <a:gd name="connsiteX2" fmla="*/ 2370321 w 3541550"/>
              <a:gd name="connsiteY2" fmla="*/ 390583 h 2095983"/>
              <a:gd name="connsiteX3" fmla="*/ 3065646 w 3541550"/>
              <a:gd name="connsiteY3" fmla="*/ 438208 h 2095983"/>
              <a:gd name="connsiteX4" fmla="*/ 3189471 w 3541550"/>
              <a:gd name="connsiteY4" fmla="*/ 904933 h 2095983"/>
              <a:gd name="connsiteX5" fmla="*/ 3513321 w 3541550"/>
              <a:gd name="connsiteY5" fmla="*/ 1505008 h 2095983"/>
              <a:gd name="connsiteX6" fmla="*/ 2637021 w 3541550"/>
              <a:gd name="connsiteY6" fmla="*/ 1743133 h 2095983"/>
              <a:gd name="connsiteX7" fmla="*/ 1808346 w 3541550"/>
              <a:gd name="connsiteY7" fmla="*/ 2095558 h 2095983"/>
              <a:gd name="connsiteX8" fmla="*/ 1093971 w 3541550"/>
              <a:gd name="connsiteY8" fmla="*/ 1714558 h 2095983"/>
              <a:gd name="connsiteX9" fmla="*/ 17646 w 3541550"/>
              <a:gd name="connsiteY9" fmla="*/ 1400233 h 2095983"/>
              <a:gd name="connsiteX10" fmla="*/ 389121 w 3541550"/>
              <a:gd name="connsiteY10" fmla="*/ 847783 h 2095983"/>
              <a:gd name="connsiteX11" fmla="*/ 674871 w 3541550"/>
              <a:gd name="connsiteY11" fmla="*/ 447733 h 2095983"/>
              <a:gd name="connsiteX12" fmla="*/ 1179696 w 3541550"/>
              <a:gd name="connsiteY12" fmla="*/ 409633 h 2095983"/>
              <a:gd name="connsiteX0" fmla="*/ 1154227 w 3516081"/>
              <a:gd name="connsiteY0" fmla="*/ 409633 h 2095983"/>
              <a:gd name="connsiteX1" fmla="*/ 1763827 w 3516081"/>
              <a:gd name="connsiteY1" fmla="*/ 58 h 2095983"/>
              <a:gd name="connsiteX2" fmla="*/ 2344852 w 3516081"/>
              <a:gd name="connsiteY2" fmla="*/ 390583 h 2095983"/>
              <a:gd name="connsiteX3" fmla="*/ 3040177 w 3516081"/>
              <a:gd name="connsiteY3" fmla="*/ 438208 h 2095983"/>
              <a:gd name="connsiteX4" fmla="*/ 3164002 w 3516081"/>
              <a:gd name="connsiteY4" fmla="*/ 904933 h 2095983"/>
              <a:gd name="connsiteX5" fmla="*/ 3487852 w 3516081"/>
              <a:gd name="connsiteY5" fmla="*/ 1505008 h 2095983"/>
              <a:gd name="connsiteX6" fmla="*/ 2611552 w 3516081"/>
              <a:gd name="connsiteY6" fmla="*/ 1743133 h 2095983"/>
              <a:gd name="connsiteX7" fmla="*/ 1782877 w 3516081"/>
              <a:gd name="connsiteY7" fmla="*/ 2095558 h 2095983"/>
              <a:gd name="connsiteX8" fmla="*/ 1068502 w 3516081"/>
              <a:gd name="connsiteY8" fmla="*/ 1714558 h 2095983"/>
              <a:gd name="connsiteX9" fmla="*/ 20752 w 3516081"/>
              <a:gd name="connsiteY9" fmla="*/ 1457383 h 2095983"/>
              <a:gd name="connsiteX10" fmla="*/ 363652 w 3516081"/>
              <a:gd name="connsiteY10" fmla="*/ 847783 h 2095983"/>
              <a:gd name="connsiteX11" fmla="*/ 649402 w 3516081"/>
              <a:gd name="connsiteY11" fmla="*/ 447733 h 2095983"/>
              <a:gd name="connsiteX12" fmla="*/ 1154227 w 3516081"/>
              <a:gd name="connsiteY12" fmla="*/ 409633 h 2095983"/>
              <a:gd name="connsiteX0" fmla="*/ 1169904 w 3531758"/>
              <a:gd name="connsiteY0" fmla="*/ 409633 h 2095983"/>
              <a:gd name="connsiteX1" fmla="*/ 1779504 w 3531758"/>
              <a:gd name="connsiteY1" fmla="*/ 58 h 2095983"/>
              <a:gd name="connsiteX2" fmla="*/ 2360529 w 3531758"/>
              <a:gd name="connsiteY2" fmla="*/ 390583 h 2095983"/>
              <a:gd name="connsiteX3" fmla="*/ 3055854 w 3531758"/>
              <a:gd name="connsiteY3" fmla="*/ 438208 h 2095983"/>
              <a:gd name="connsiteX4" fmla="*/ 3179679 w 3531758"/>
              <a:gd name="connsiteY4" fmla="*/ 904933 h 2095983"/>
              <a:gd name="connsiteX5" fmla="*/ 3503529 w 3531758"/>
              <a:gd name="connsiteY5" fmla="*/ 1505008 h 2095983"/>
              <a:gd name="connsiteX6" fmla="*/ 2627229 w 3531758"/>
              <a:gd name="connsiteY6" fmla="*/ 1743133 h 2095983"/>
              <a:gd name="connsiteX7" fmla="*/ 1798554 w 3531758"/>
              <a:gd name="connsiteY7" fmla="*/ 2095558 h 2095983"/>
              <a:gd name="connsiteX8" fmla="*/ 1084179 w 3531758"/>
              <a:gd name="connsiteY8" fmla="*/ 1714558 h 2095983"/>
              <a:gd name="connsiteX9" fmla="*/ 36429 w 3531758"/>
              <a:gd name="connsiteY9" fmla="*/ 1457383 h 2095983"/>
              <a:gd name="connsiteX10" fmla="*/ 417429 w 3531758"/>
              <a:gd name="connsiteY10" fmla="*/ 895408 h 2095983"/>
              <a:gd name="connsiteX11" fmla="*/ 665079 w 3531758"/>
              <a:gd name="connsiteY11" fmla="*/ 447733 h 2095983"/>
              <a:gd name="connsiteX12" fmla="*/ 1169904 w 3531758"/>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137122 w 3498976"/>
              <a:gd name="connsiteY0" fmla="*/ 409633 h 2095983"/>
              <a:gd name="connsiteX1" fmla="*/ 1746722 w 3498976"/>
              <a:gd name="connsiteY1" fmla="*/ 58 h 2095983"/>
              <a:gd name="connsiteX2" fmla="*/ 2327747 w 3498976"/>
              <a:gd name="connsiteY2" fmla="*/ 390583 h 2095983"/>
              <a:gd name="connsiteX3" fmla="*/ 3023072 w 3498976"/>
              <a:gd name="connsiteY3" fmla="*/ 438208 h 2095983"/>
              <a:gd name="connsiteX4" fmla="*/ 3146897 w 3498976"/>
              <a:gd name="connsiteY4" fmla="*/ 904933 h 2095983"/>
              <a:gd name="connsiteX5" fmla="*/ 3470747 w 3498976"/>
              <a:gd name="connsiteY5" fmla="*/ 1505008 h 2095983"/>
              <a:gd name="connsiteX6" fmla="*/ 2594447 w 3498976"/>
              <a:gd name="connsiteY6" fmla="*/ 1743133 h 2095983"/>
              <a:gd name="connsiteX7" fmla="*/ 1765772 w 3498976"/>
              <a:gd name="connsiteY7" fmla="*/ 2095558 h 2095983"/>
              <a:gd name="connsiteX8" fmla="*/ 1051397 w 3498976"/>
              <a:gd name="connsiteY8" fmla="*/ 1714558 h 2095983"/>
              <a:gd name="connsiteX9" fmla="*/ 41747 w 3498976"/>
              <a:gd name="connsiteY9" fmla="*/ 1562158 h 2095983"/>
              <a:gd name="connsiteX10" fmla="*/ 384647 w 3498976"/>
              <a:gd name="connsiteY10" fmla="*/ 895408 h 2095983"/>
              <a:gd name="connsiteX11" fmla="*/ 632297 w 3498976"/>
              <a:gd name="connsiteY11" fmla="*/ 447733 h 2095983"/>
              <a:gd name="connsiteX12" fmla="*/ 1137122 w 3498976"/>
              <a:gd name="connsiteY12" fmla="*/ 409633 h 2095983"/>
              <a:gd name="connsiteX0" fmla="*/ 1090625 w 3452479"/>
              <a:gd name="connsiteY0" fmla="*/ 409633 h 2095983"/>
              <a:gd name="connsiteX1" fmla="*/ 1700225 w 3452479"/>
              <a:gd name="connsiteY1" fmla="*/ 58 h 2095983"/>
              <a:gd name="connsiteX2" fmla="*/ 2281250 w 3452479"/>
              <a:gd name="connsiteY2" fmla="*/ 390583 h 2095983"/>
              <a:gd name="connsiteX3" fmla="*/ 2976575 w 3452479"/>
              <a:gd name="connsiteY3" fmla="*/ 438208 h 2095983"/>
              <a:gd name="connsiteX4" fmla="*/ 3100400 w 3452479"/>
              <a:gd name="connsiteY4" fmla="*/ 904933 h 2095983"/>
              <a:gd name="connsiteX5" fmla="*/ 3424250 w 3452479"/>
              <a:gd name="connsiteY5" fmla="*/ 1505008 h 2095983"/>
              <a:gd name="connsiteX6" fmla="*/ 2547950 w 3452479"/>
              <a:gd name="connsiteY6" fmla="*/ 1743133 h 2095983"/>
              <a:gd name="connsiteX7" fmla="*/ 1719275 w 3452479"/>
              <a:gd name="connsiteY7" fmla="*/ 2095558 h 2095983"/>
              <a:gd name="connsiteX8" fmla="*/ 1004900 w 3452479"/>
              <a:gd name="connsiteY8" fmla="*/ 1714558 h 2095983"/>
              <a:gd name="connsiteX9" fmla="*/ 52400 w 3452479"/>
              <a:gd name="connsiteY9" fmla="*/ 1552633 h 2095983"/>
              <a:gd name="connsiteX10" fmla="*/ 338150 w 3452479"/>
              <a:gd name="connsiteY10" fmla="*/ 895408 h 2095983"/>
              <a:gd name="connsiteX11" fmla="*/ 585800 w 3452479"/>
              <a:gd name="connsiteY11" fmla="*/ 447733 h 2095983"/>
              <a:gd name="connsiteX12" fmla="*/ 1090625 w 3452479"/>
              <a:gd name="connsiteY12" fmla="*/ 409633 h 2095983"/>
              <a:gd name="connsiteX0" fmla="*/ 1090625 w 3379927"/>
              <a:gd name="connsiteY0" fmla="*/ 409633 h 2095983"/>
              <a:gd name="connsiteX1" fmla="*/ 1700225 w 3379927"/>
              <a:gd name="connsiteY1" fmla="*/ 58 h 2095983"/>
              <a:gd name="connsiteX2" fmla="*/ 2281250 w 3379927"/>
              <a:gd name="connsiteY2" fmla="*/ 390583 h 2095983"/>
              <a:gd name="connsiteX3" fmla="*/ 2976575 w 3379927"/>
              <a:gd name="connsiteY3" fmla="*/ 438208 h 2095983"/>
              <a:gd name="connsiteX4" fmla="*/ 3100400 w 3379927"/>
              <a:gd name="connsiteY4" fmla="*/ 904933 h 2095983"/>
              <a:gd name="connsiteX5" fmla="*/ 3338525 w 3379927"/>
              <a:gd name="connsiteY5" fmla="*/ 1505008 h 2095983"/>
              <a:gd name="connsiteX6" fmla="*/ 2547950 w 3379927"/>
              <a:gd name="connsiteY6" fmla="*/ 1743133 h 2095983"/>
              <a:gd name="connsiteX7" fmla="*/ 1719275 w 3379927"/>
              <a:gd name="connsiteY7" fmla="*/ 2095558 h 2095983"/>
              <a:gd name="connsiteX8" fmla="*/ 1004900 w 3379927"/>
              <a:gd name="connsiteY8" fmla="*/ 1714558 h 2095983"/>
              <a:gd name="connsiteX9" fmla="*/ 52400 w 3379927"/>
              <a:gd name="connsiteY9" fmla="*/ 1552633 h 2095983"/>
              <a:gd name="connsiteX10" fmla="*/ 338150 w 3379927"/>
              <a:gd name="connsiteY10" fmla="*/ 895408 h 2095983"/>
              <a:gd name="connsiteX11" fmla="*/ 585800 w 3379927"/>
              <a:gd name="connsiteY11" fmla="*/ 447733 h 2095983"/>
              <a:gd name="connsiteX12" fmla="*/ 1090625 w 3379927"/>
              <a:gd name="connsiteY12" fmla="*/ 409633 h 2095983"/>
              <a:gd name="connsiteX0" fmla="*/ 1055122 w 3344424"/>
              <a:gd name="connsiteY0" fmla="*/ 409633 h 2095983"/>
              <a:gd name="connsiteX1" fmla="*/ 1664722 w 3344424"/>
              <a:gd name="connsiteY1" fmla="*/ 58 h 2095983"/>
              <a:gd name="connsiteX2" fmla="*/ 2245747 w 3344424"/>
              <a:gd name="connsiteY2" fmla="*/ 390583 h 2095983"/>
              <a:gd name="connsiteX3" fmla="*/ 2941072 w 3344424"/>
              <a:gd name="connsiteY3" fmla="*/ 438208 h 2095983"/>
              <a:gd name="connsiteX4" fmla="*/ 3064897 w 3344424"/>
              <a:gd name="connsiteY4" fmla="*/ 904933 h 2095983"/>
              <a:gd name="connsiteX5" fmla="*/ 3303022 w 3344424"/>
              <a:gd name="connsiteY5" fmla="*/ 1505008 h 2095983"/>
              <a:gd name="connsiteX6" fmla="*/ 2512447 w 3344424"/>
              <a:gd name="connsiteY6" fmla="*/ 1743133 h 2095983"/>
              <a:gd name="connsiteX7" fmla="*/ 1683772 w 3344424"/>
              <a:gd name="connsiteY7" fmla="*/ 2095558 h 2095983"/>
              <a:gd name="connsiteX8" fmla="*/ 969397 w 3344424"/>
              <a:gd name="connsiteY8" fmla="*/ 1714558 h 2095983"/>
              <a:gd name="connsiteX9" fmla="*/ 64522 w 3344424"/>
              <a:gd name="connsiteY9" fmla="*/ 1581208 h 2095983"/>
              <a:gd name="connsiteX10" fmla="*/ 302647 w 3344424"/>
              <a:gd name="connsiteY10" fmla="*/ 895408 h 2095983"/>
              <a:gd name="connsiteX11" fmla="*/ 550297 w 3344424"/>
              <a:gd name="connsiteY11" fmla="*/ 447733 h 2095983"/>
              <a:gd name="connsiteX12" fmla="*/ 1055122 w 3344424"/>
              <a:gd name="connsiteY12" fmla="*/ 409633 h 2095983"/>
              <a:gd name="connsiteX0" fmla="*/ 1046393 w 3335695"/>
              <a:gd name="connsiteY0" fmla="*/ 409633 h 2095983"/>
              <a:gd name="connsiteX1" fmla="*/ 1655993 w 3335695"/>
              <a:gd name="connsiteY1" fmla="*/ 58 h 2095983"/>
              <a:gd name="connsiteX2" fmla="*/ 2237018 w 3335695"/>
              <a:gd name="connsiteY2" fmla="*/ 390583 h 2095983"/>
              <a:gd name="connsiteX3" fmla="*/ 2932343 w 3335695"/>
              <a:gd name="connsiteY3" fmla="*/ 438208 h 2095983"/>
              <a:gd name="connsiteX4" fmla="*/ 3056168 w 3335695"/>
              <a:gd name="connsiteY4" fmla="*/ 904933 h 2095983"/>
              <a:gd name="connsiteX5" fmla="*/ 3294293 w 3335695"/>
              <a:gd name="connsiteY5" fmla="*/ 1505008 h 2095983"/>
              <a:gd name="connsiteX6" fmla="*/ 2503718 w 3335695"/>
              <a:gd name="connsiteY6" fmla="*/ 1743133 h 2095983"/>
              <a:gd name="connsiteX7" fmla="*/ 1675043 w 3335695"/>
              <a:gd name="connsiteY7" fmla="*/ 2095558 h 2095983"/>
              <a:gd name="connsiteX8" fmla="*/ 960668 w 3335695"/>
              <a:gd name="connsiteY8" fmla="*/ 1714558 h 2095983"/>
              <a:gd name="connsiteX9" fmla="*/ 55793 w 3335695"/>
              <a:gd name="connsiteY9" fmla="*/ 1581208 h 2095983"/>
              <a:gd name="connsiteX10" fmla="*/ 293918 w 3335695"/>
              <a:gd name="connsiteY10" fmla="*/ 895408 h 2095983"/>
              <a:gd name="connsiteX11" fmla="*/ 541568 w 3335695"/>
              <a:gd name="connsiteY11" fmla="*/ 447733 h 2095983"/>
              <a:gd name="connsiteX12" fmla="*/ 1046393 w 3335695"/>
              <a:gd name="connsiteY12" fmla="*/ 409633 h 2095983"/>
              <a:gd name="connsiteX0" fmla="*/ 1045688 w 3334990"/>
              <a:gd name="connsiteY0" fmla="*/ 409633 h 2096616"/>
              <a:gd name="connsiteX1" fmla="*/ 1655288 w 3334990"/>
              <a:gd name="connsiteY1" fmla="*/ 58 h 2096616"/>
              <a:gd name="connsiteX2" fmla="*/ 2236313 w 3334990"/>
              <a:gd name="connsiteY2" fmla="*/ 390583 h 2096616"/>
              <a:gd name="connsiteX3" fmla="*/ 2931638 w 3334990"/>
              <a:gd name="connsiteY3" fmla="*/ 438208 h 2096616"/>
              <a:gd name="connsiteX4" fmla="*/ 3055463 w 3334990"/>
              <a:gd name="connsiteY4" fmla="*/ 904933 h 2096616"/>
              <a:gd name="connsiteX5" fmla="*/ 3293588 w 3334990"/>
              <a:gd name="connsiteY5" fmla="*/ 1505008 h 2096616"/>
              <a:gd name="connsiteX6" fmla="*/ 2503013 w 3334990"/>
              <a:gd name="connsiteY6" fmla="*/ 1743133 h 2096616"/>
              <a:gd name="connsiteX7" fmla="*/ 1674338 w 3334990"/>
              <a:gd name="connsiteY7" fmla="*/ 2095558 h 2096616"/>
              <a:gd name="connsiteX8" fmla="*/ 950438 w 3334990"/>
              <a:gd name="connsiteY8" fmla="*/ 1781233 h 2096616"/>
              <a:gd name="connsiteX9" fmla="*/ 55088 w 3334990"/>
              <a:gd name="connsiteY9" fmla="*/ 1581208 h 2096616"/>
              <a:gd name="connsiteX10" fmla="*/ 293213 w 3334990"/>
              <a:gd name="connsiteY10" fmla="*/ 895408 h 2096616"/>
              <a:gd name="connsiteX11" fmla="*/ 540863 w 3334990"/>
              <a:gd name="connsiteY11" fmla="*/ 447733 h 2096616"/>
              <a:gd name="connsiteX12" fmla="*/ 1045688 w 3334990"/>
              <a:gd name="connsiteY12" fmla="*/ 409633 h 2096616"/>
              <a:gd name="connsiteX0" fmla="*/ 1045688 w 3332898"/>
              <a:gd name="connsiteY0" fmla="*/ 409633 h 2097519"/>
              <a:gd name="connsiteX1" fmla="*/ 1655288 w 3332898"/>
              <a:gd name="connsiteY1" fmla="*/ 58 h 2097519"/>
              <a:gd name="connsiteX2" fmla="*/ 2236313 w 3332898"/>
              <a:gd name="connsiteY2" fmla="*/ 390583 h 2097519"/>
              <a:gd name="connsiteX3" fmla="*/ 2931638 w 3332898"/>
              <a:gd name="connsiteY3" fmla="*/ 438208 h 2097519"/>
              <a:gd name="connsiteX4" fmla="*/ 3055463 w 3332898"/>
              <a:gd name="connsiteY4" fmla="*/ 904933 h 2097519"/>
              <a:gd name="connsiteX5" fmla="*/ 3293588 w 3332898"/>
              <a:gd name="connsiteY5" fmla="*/ 1505008 h 2097519"/>
              <a:gd name="connsiteX6" fmla="*/ 2531588 w 3332898"/>
              <a:gd name="connsiteY6" fmla="*/ 1800283 h 2097519"/>
              <a:gd name="connsiteX7" fmla="*/ 1674338 w 3332898"/>
              <a:gd name="connsiteY7" fmla="*/ 2095558 h 2097519"/>
              <a:gd name="connsiteX8" fmla="*/ 950438 w 3332898"/>
              <a:gd name="connsiteY8" fmla="*/ 1781233 h 2097519"/>
              <a:gd name="connsiteX9" fmla="*/ 55088 w 3332898"/>
              <a:gd name="connsiteY9" fmla="*/ 1581208 h 2097519"/>
              <a:gd name="connsiteX10" fmla="*/ 293213 w 3332898"/>
              <a:gd name="connsiteY10" fmla="*/ 895408 h 2097519"/>
              <a:gd name="connsiteX11" fmla="*/ 540863 w 3332898"/>
              <a:gd name="connsiteY11" fmla="*/ 447733 h 2097519"/>
              <a:gd name="connsiteX12" fmla="*/ 1045688 w 3332898"/>
              <a:gd name="connsiteY12" fmla="*/ 409633 h 2097519"/>
              <a:gd name="connsiteX0" fmla="*/ 1045688 w 3338471"/>
              <a:gd name="connsiteY0" fmla="*/ 409633 h 2097519"/>
              <a:gd name="connsiteX1" fmla="*/ 1655288 w 3338471"/>
              <a:gd name="connsiteY1" fmla="*/ 58 h 2097519"/>
              <a:gd name="connsiteX2" fmla="*/ 2236313 w 3338471"/>
              <a:gd name="connsiteY2" fmla="*/ 390583 h 2097519"/>
              <a:gd name="connsiteX3" fmla="*/ 2931638 w 3338471"/>
              <a:gd name="connsiteY3" fmla="*/ 438208 h 2097519"/>
              <a:gd name="connsiteX4" fmla="*/ 3055463 w 3338471"/>
              <a:gd name="connsiteY4" fmla="*/ 904933 h 2097519"/>
              <a:gd name="connsiteX5" fmla="*/ 3293588 w 3338471"/>
              <a:gd name="connsiteY5" fmla="*/ 1505008 h 2097519"/>
              <a:gd name="connsiteX6" fmla="*/ 2531588 w 3338471"/>
              <a:gd name="connsiteY6" fmla="*/ 1800283 h 2097519"/>
              <a:gd name="connsiteX7" fmla="*/ 1674338 w 3338471"/>
              <a:gd name="connsiteY7" fmla="*/ 2095558 h 2097519"/>
              <a:gd name="connsiteX8" fmla="*/ 950438 w 3338471"/>
              <a:gd name="connsiteY8" fmla="*/ 1781233 h 2097519"/>
              <a:gd name="connsiteX9" fmla="*/ 55088 w 3338471"/>
              <a:gd name="connsiteY9" fmla="*/ 1581208 h 2097519"/>
              <a:gd name="connsiteX10" fmla="*/ 293213 w 3338471"/>
              <a:gd name="connsiteY10" fmla="*/ 895408 h 2097519"/>
              <a:gd name="connsiteX11" fmla="*/ 540863 w 3338471"/>
              <a:gd name="connsiteY11" fmla="*/ 447733 h 2097519"/>
              <a:gd name="connsiteX12" fmla="*/ 1045688 w 3338471"/>
              <a:gd name="connsiteY12" fmla="*/ 409633 h 2097519"/>
              <a:gd name="connsiteX0" fmla="*/ 1045688 w 3349570"/>
              <a:gd name="connsiteY0" fmla="*/ 409633 h 2097519"/>
              <a:gd name="connsiteX1" fmla="*/ 1655288 w 3349570"/>
              <a:gd name="connsiteY1" fmla="*/ 58 h 2097519"/>
              <a:gd name="connsiteX2" fmla="*/ 2236313 w 3349570"/>
              <a:gd name="connsiteY2" fmla="*/ 390583 h 2097519"/>
              <a:gd name="connsiteX3" fmla="*/ 2931638 w 3349570"/>
              <a:gd name="connsiteY3" fmla="*/ 438208 h 2097519"/>
              <a:gd name="connsiteX4" fmla="*/ 3055463 w 3349570"/>
              <a:gd name="connsiteY4" fmla="*/ 904933 h 2097519"/>
              <a:gd name="connsiteX5" fmla="*/ 3293588 w 3349570"/>
              <a:gd name="connsiteY5" fmla="*/ 1505008 h 2097519"/>
              <a:gd name="connsiteX6" fmla="*/ 2531588 w 3349570"/>
              <a:gd name="connsiteY6" fmla="*/ 1800283 h 2097519"/>
              <a:gd name="connsiteX7" fmla="*/ 1674338 w 3349570"/>
              <a:gd name="connsiteY7" fmla="*/ 2095558 h 2097519"/>
              <a:gd name="connsiteX8" fmla="*/ 950438 w 3349570"/>
              <a:gd name="connsiteY8" fmla="*/ 1781233 h 2097519"/>
              <a:gd name="connsiteX9" fmla="*/ 55088 w 3349570"/>
              <a:gd name="connsiteY9" fmla="*/ 1581208 h 2097519"/>
              <a:gd name="connsiteX10" fmla="*/ 293213 w 3349570"/>
              <a:gd name="connsiteY10" fmla="*/ 895408 h 2097519"/>
              <a:gd name="connsiteX11" fmla="*/ 540863 w 3349570"/>
              <a:gd name="connsiteY11" fmla="*/ 447733 h 2097519"/>
              <a:gd name="connsiteX12" fmla="*/ 1045688 w 3349570"/>
              <a:gd name="connsiteY12" fmla="*/ 409633 h 2097519"/>
              <a:gd name="connsiteX0" fmla="*/ 1045688 w 3336674"/>
              <a:gd name="connsiteY0" fmla="*/ 409633 h 2097519"/>
              <a:gd name="connsiteX1" fmla="*/ 1655288 w 3336674"/>
              <a:gd name="connsiteY1" fmla="*/ 58 h 2097519"/>
              <a:gd name="connsiteX2" fmla="*/ 2236313 w 3336674"/>
              <a:gd name="connsiteY2" fmla="*/ 390583 h 2097519"/>
              <a:gd name="connsiteX3" fmla="*/ 2931638 w 3336674"/>
              <a:gd name="connsiteY3" fmla="*/ 438208 h 2097519"/>
              <a:gd name="connsiteX4" fmla="*/ 3055463 w 3336674"/>
              <a:gd name="connsiteY4" fmla="*/ 904933 h 2097519"/>
              <a:gd name="connsiteX5" fmla="*/ 3274538 w 3336674"/>
              <a:gd name="connsiteY5" fmla="*/ 1533583 h 2097519"/>
              <a:gd name="connsiteX6" fmla="*/ 2531588 w 3336674"/>
              <a:gd name="connsiteY6" fmla="*/ 1800283 h 2097519"/>
              <a:gd name="connsiteX7" fmla="*/ 1674338 w 3336674"/>
              <a:gd name="connsiteY7" fmla="*/ 2095558 h 2097519"/>
              <a:gd name="connsiteX8" fmla="*/ 950438 w 3336674"/>
              <a:gd name="connsiteY8" fmla="*/ 1781233 h 2097519"/>
              <a:gd name="connsiteX9" fmla="*/ 55088 w 3336674"/>
              <a:gd name="connsiteY9" fmla="*/ 1581208 h 2097519"/>
              <a:gd name="connsiteX10" fmla="*/ 293213 w 3336674"/>
              <a:gd name="connsiteY10" fmla="*/ 895408 h 2097519"/>
              <a:gd name="connsiteX11" fmla="*/ 540863 w 3336674"/>
              <a:gd name="connsiteY11" fmla="*/ 447733 h 2097519"/>
              <a:gd name="connsiteX12" fmla="*/ 1045688 w 3336674"/>
              <a:gd name="connsiteY12" fmla="*/ 409633 h 2097519"/>
              <a:gd name="connsiteX0" fmla="*/ 1045688 w 3328412"/>
              <a:gd name="connsiteY0" fmla="*/ 409633 h 2097519"/>
              <a:gd name="connsiteX1" fmla="*/ 1655288 w 3328412"/>
              <a:gd name="connsiteY1" fmla="*/ 58 h 2097519"/>
              <a:gd name="connsiteX2" fmla="*/ 2236313 w 3328412"/>
              <a:gd name="connsiteY2" fmla="*/ 390583 h 2097519"/>
              <a:gd name="connsiteX3" fmla="*/ 2931638 w 3328412"/>
              <a:gd name="connsiteY3" fmla="*/ 438208 h 2097519"/>
              <a:gd name="connsiteX4" fmla="*/ 3055463 w 3328412"/>
              <a:gd name="connsiteY4" fmla="*/ 904933 h 2097519"/>
              <a:gd name="connsiteX5" fmla="*/ 3274538 w 3328412"/>
              <a:gd name="connsiteY5" fmla="*/ 1533583 h 2097519"/>
              <a:gd name="connsiteX6" fmla="*/ 2531588 w 3328412"/>
              <a:gd name="connsiteY6" fmla="*/ 1800283 h 2097519"/>
              <a:gd name="connsiteX7" fmla="*/ 1674338 w 3328412"/>
              <a:gd name="connsiteY7" fmla="*/ 2095558 h 2097519"/>
              <a:gd name="connsiteX8" fmla="*/ 950438 w 3328412"/>
              <a:gd name="connsiteY8" fmla="*/ 1781233 h 2097519"/>
              <a:gd name="connsiteX9" fmla="*/ 55088 w 3328412"/>
              <a:gd name="connsiteY9" fmla="*/ 1581208 h 2097519"/>
              <a:gd name="connsiteX10" fmla="*/ 293213 w 3328412"/>
              <a:gd name="connsiteY10" fmla="*/ 895408 h 2097519"/>
              <a:gd name="connsiteX11" fmla="*/ 540863 w 3328412"/>
              <a:gd name="connsiteY11" fmla="*/ 447733 h 2097519"/>
              <a:gd name="connsiteX12" fmla="*/ 1045688 w 3328412"/>
              <a:gd name="connsiteY12" fmla="*/ 409633 h 2097519"/>
              <a:gd name="connsiteX0" fmla="*/ 1045688 w 3347830"/>
              <a:gd name="connsiteY0" fmla="*/ 409633 h 2097519"/>
              <a:gd name="connsiteX1" fmla="*/ 1655288 w 3347830"/>
              <a:gd name="connsiteY1" fmla="*/ 58 h 2097519"/>
              <a:gd name="connsiteX2" fmla="*/ 2236313 w 3347830"/>
              <a:gd name="connsiteY2" fmla="*/ 390583 h 2097519"/>
              <a:gd name="connsiteX3" fmla="*/ 2931638 w 3347830"/>
              <a:gd name="connsiteY3" fmla="*/ 438208 h 2097519"/>
              <a:gd name="connsiteX4" fmla="*/ 3055463 w 3347830"/>
              <a:gd name="connsiteY4" fmla="*/ 904933 h 2097519"/>
              <a:gd name="connsiteX5" fmla="*/ 3303113 w 3347830"/>
              <a:gd name="connsiteY5" fmla="*/ 1552633 h 2097519"/>
              <a:gd name="connsiteX6" fmla="*/ 2531588 w 3347830"/>
              <a:gd name="connsiteY6" fmla="*/ 1800283 h 2097519"/>
              <a:gd name="connsiteX7" fmla="*/ 1674338 w 3347830"/>
              <a:gd name="connsiteY7" fmla="*/ 2095558 h 2097519"/>
              <a:gd name="connsiteX8" fmla="*/ 950438 w 3347830"/>
              <a:gd name="connsiteY8" fmla="*/ 1781233 h 2097519"/>
              <a:gd name="connsiteX9" fmla="*/ 55088 w 3347830"/>
              <a:gd name="connsiteY9" fmla="*/ 1581208 h 2097519"/>
              <a:gd name="connsiteX10" fmla="*/ 293213 w 3347830"/>
              <a:gd name="connsiteY10" fmla="*/ 895408 h 2097519"/>
              <a:gd name="connsiteX11" fmla="*/ 540863 w 3347830"/>
              <a:gd name="connsiteY11" fmla="*/ 447733 h 2097519"/>
              <a:gd name="connsiteX12" fmla="*/ 1045688 w 3347830"/>
              <a:gd name="connsiteY12" fmla="*/ 409633 h 2097519"/>
              <a:gd name="connsiteX0" fmla="*/ 1045688 w 3347830"/>
              <a:gd name="connsiteY0" fmla="*/ 409633 h 2134033"/>
              <a:gd name="connsiteX1" fmla="*/ 1655288 w 3347830"/>
              <a:gd name="connsiteY1" fmla="*/ 58 h 2134033"/>
              <a:gd name="connsiteX2" fmla="*/ 2236313 w 3347830"/>
              <a:gd name="connsiteY2" fmla="*/ 390583 h 2134033"/>
              <a:gd name="connsiteX3" fmla="*/ 2931638 w 3347830"/>
              <a:gd name="connsiteY3" fmla="*/ 438208 h 2134033"/>
              <a:gd name="connsiteX4" fmla="*/ 3055463 w 3347830"/>
              <a:gd name="connsiteY4" fmla="*/ 904933 h 2134033"/>
              <a:gd name="connsiteX5" fmla="*/ 3303113 w 3347830"/>
              <a:gd name="connsiteY5" fmla="*/ 1552633 h 2134033"/>
              <a:gd name="connsiteX6" fmla="*/ 2531588 w 3347830"/>
              <a:gd name="connsiteY6" fmla="*/ 1800283 h 2134033"/>
              <a:gd name="connsiteX7" fmla="*/ 1645763 w 3347830"/>
              <a:gd name="connsiteY7" fmla="*/ 2133658 h 2134033"/>
              <a:gd name="connsiteX8" fmla="*/ 950438 w 3347830"/>
              <a:gd name="connsiteY8" fmla="*/ 1781233 h 2134033"/>
              <a:gd name="connsiteX9" fmla="*/ 55088 w 3347830"/>
              <a:gd name="connsiteY9" fmla="*/ 1581208 h 2134033"/>
              <a:gd name="connsiteX10" fmla="*/ 293213 w 3347830"/>
              <a:gd name="connsiteY10" fmla="*/ 895408 h 2134033"/>
              <a:gd name="connsiteX11" fmla="*/ 540863 w 3347830"/>
              <a:gd name="connsiteY11" fmla="*/ 447733 h 2134033"/>
              <a:gd name="connsiteX12" fmla="*/ 1045688 w 3347830"/>
              <a:gd name="connsiteY12" fmla="*/ 409633 h 2134033"/>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540863 w 3347830"/>
              <a:gd name="connsiteY11" fmla="*/ 447733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45688 w 3347830"/>
              <a:gd name="connsiteY0" fmla="*/ 409633 h 2230156"/>
              <a:gd name="connsiteX1" fmla="*/ 1655288 w 3347830"/>
              <a:gd name="connsiteY1" fmla="*/ 58 h 2230156"/>
              <a:gd name="connsiteX2" fmla="*/ 2236313 w 3347830"/>
              <a:gd name="connsiteY2" fmla="*/ 390583 h 2230156"/>
              <a:gd name="connsiteX3" fmla="*/ 2931638 w 3347830"/>
              <a:gd name="connsiteY3" fmla="*/ 438208 h 2230156"/>
              <a:gd name="connsiteX4" fmla="*/ 3055463 w 3347830"/>
              <a:gd name="connsiteY4" fmla="*/ 904933 h 2230156"/>
              <a:gd name="connsiteX5" fmla="*/ 3303113 w 3347830"/>
              <a:gd name="connsiteY5" fmla="*/ 1552633 h 2230156"/>
              <a:gd name="connsiteX6" fmla="*/ 2531588 w 3347830"/>
              <a:gd name="connsiteY6" fmla="*/ 1800283 h 2230156"/>
              <a:gd name="connsiteX7" fmla="*/ 1645763 w 3347830"/>
              <a:gd name="connsiteY7" fmla="*/ 2230088 h 2230156"/>
              <a:gd name="connsiteX8" fmla="*/ 950438 w 3347830"/>
              <a:gd name="connsiteY8" fmla="*/ 1781233 h 2230156"/>
              <a:gd name="connsiteX9" fmla="*/ 55088 w 3347830"/>
              <a:gd name="connsiteY9" fmla="*/ 1581208 h 2230156"/>
              <a:gd name="connsiteX10" fmla="*/ 293213 w 3347830"/>
              <a:gd name="connsiteY10" fmla="*/ 895408 h 2230156"/>
              <a:gd name="connsiteX11" fmla="*/ 492649 w 3347830"/>
              <a:gd name="connsiteY11" fmla="*/ 431661 h 2230156"/>
              <a:gd name="connsiteX12" fmla="*/ 1045688 w 3347830"/>
              <a:gd name="connsiteY12" fmla="*/ 409633 h 2230156"/>
              <a:gd name="connsiteX0" fmla="*/ 1011257 w 3313399"/>
              <a:gd name="connsiteY0" fmla="*/ 409633 h 2230156"/>
              <a:gd name="connsiteX1" fmla="*/ 1620857 w 3313399"/>
              <a:gd name="connsiteY1" fmla="*/ 58 h 2230156"/>
              <a:gd name="connsiteX2" fmla="*/ 2201882 w 3313399"/>
              <a:gd name="connsiteY2" fmla="*/ 390583 h 2230156"/>
              <a:gd name="connsiteX3" fmla="*/ 2897207 w 3313399"/>
              <a:gd name="connsiteY3" fmla="*/ 438208 h 2230156"/>
              <a:gd name="connsiteX4" fmla="*/ 3021032 w 3313399"/>
              <a:gd name="connsiteY4" fmla="*/ 904933 h 2230156"/>
              <a:gd name="connsiteX5" fmla="*/ 3268682 w 3313399"/>
              <a:gd name="connsiteY5" fmla="*/ 1552633 h 2230156"/>
              <a:gd name="connsiteX6" fmla="*/ 2497157 w 3313399"/>
              <a:gd name="connsiteY6" fmla="*/ 1800283 h 2230156"/>
              <a:gd name="connsiteX7" fmla="*/ 1611332 w 3313399"/>
              <a:gd name="connsiteY7" fmla="*/ 2230088 h 2230156"/>
              <a:gd name="connsiteX8" fmla="*/ 916007 w 3313399"/>
              <a:gd name="connsiteY8" fmla="*/ 1781233 h 2230156"/>
              <a:gd name="connsiteX9" fmla="*/ 68871 w 3313399"/>
              <a:gd name="connsiteY9" fmla="*/ 1637460 h 2230156"/>
              <a:gd name="connsiteX10" fmla="*/ 258782 w 3313399"/>
              <a:gd name="connsiteY10" fmla="*/ 895408 h 2230156"/>
              <a:gd name="connsiteX11" fmla="*/ 458218 w 3313399"/>
              <a:gd name="connsiteY11" fmla="*/ 431661 h 2230156"/>
              <a:gd name="connsiteX12" fmla="*/ 1011257 w 3313399"/>
              <a:gd name="connsiteY12" fmla="*/ 409633 h 2230156"/>
              <a:gd name="connsiteX0" fmla="*/ 769622 w 3071764"/>
              <a:gd name="connsiteY0" fmla="*/ 409633 h 2230156"/>
              <a:gd name="connsiteX1" fmla="*/ 1379222 w 3071764"/>
              <a:gd name="connsiteY1" fmla="*/ 58 h 2230156"/>
              <a:gd name="connsiteX2" fmla="*/ 1960247 w 3071764"/>
              <a:gd name="connsiteY2" fmla="*/ 390583 h 2230156"/>
              <a:gd name="connsiteX3" fmla="*/ 2655572 w 3071764"/>
              <a:gd name="connsiteY3" fmla="*/ 438208 h 2230156"/>
              <a:gd name="connsiteX4" fmla="*/ 2779397 w 3071764"/>
              <a:gd name="connsiteY4" fmla="*/ 904933 h 2230156"/>
              <a:gd name="connsiteX5" fmla="*/ 3027047 w 3071764"/>
              <a:gd name="connsiteY5" fmla="*/ 1552633 h 2230156"/>
              <a:gd name="connsiteX6" fmla="*/ 2255522 w 3071764"/>
              <a:gd name="connsiteY6" fmla="*/ 1800283 h 2230156"/>
              <a:gd name="connsiteX7" fmla="*/ 1369697 w 3071764"/>
              <a:gd name="connsiteY7" fmla="*/ 2230088 h 2230156"/>
              <a:gd name="connsiteX8" fmla="*/ 674372 w 3071764"/>
              <a:gd name="connsiteY8" fmla="*/ 1781233 h 2230156"/>
              <a:gd name="connsiteX9" fmla="*/ 17147 w 3071764"/>
              <a:gd name="connsiteY9" fmla="*/ 895408 h 2230156"/>
              <a:gd name="connsiteX10" fmla="*/ 216583 w 3071764"/>
              <a:gd name="connsiteY10" fmla="*/ 431661 h 2230156"/>
              <a:gd name="connsiteX11" fmla="*/ 769622 w 3071764"/>
              <a:gd name="connsiteY11" fmla="*/ 409633 h 2230156"/>
              <a:gd name="connsiteX0" fmla="*/ 791068 w 3093210"/>
              <a:gd name="connsiteY0" fmla="*/ 409633 h 2230156"/>
              <a:gd name="connsiteX1" fmla="*/ 1400668 w 3093210"/>
              <a:gd name="connsiteY1" fmla="*/ 58 h 2230156"/>
              <a:gd name="connsiteX2" fmla="*/ 1981693 w 3093210"/>
              <a:gd name="connsiteY2" fmla="*/ 390583 h 2230156"/>
              <a:gd name="connsiteX3" fmla="*/ 2677018 w 3093210"/>
              <a:gd name="connsiteY3" fmla="*/ 438208 h 2230156"/>
              <a:gd name="connsiteX4" fmla="*/ 2800843 w 3093210"/>
              <a:gd name="connsiteY4" fmla="*/ 904933 h 2230156"/>
              <a:gd name="connsiteX5" fmla="*/ 3048493 w 3093210"/>
              <a:gd name="connsiteY5" fmla="*/ 1552633 h 2230156"/>
              <a:gd name="connsiteX6" fmla="*/ 2276968 w 3093210"/>
              <a:gd name="connsiteY6" fmla="*/ 1800283 h 2230156"/>
              <a:gd name="connsiteX7" fmla="*/ 1391143 w 3093210"/>
              <a:gd name="connsiteY7" fmla="*/ 2230088 h 2230156"/>
              <a:gd name="connsiteX8" fmla="*/ 695818 w 3093210"/>
              <a:gd name="connsiteY8" fmla="*/ 1781233 h 2230156"/>
              <a:gd name="connsiteX9" fmla="*/ 38593 w 3093210"/>
              <a:gd name="connsiteY9" fmla="*/ 895408 h 2230156"/>
              <a:gd name="connsiteX10" fmla="*/ 238029 w 3093210"/>
              <a:gd name="connsiteY10" fmla="*/ 431661 h 2230156"/>
              <a:gd name="connsiteX11" fmla="*/ 791068 w 3093210"/>
              <a:gd name="connsiteY11" fmla="*/ 409633 h 2230156"/>
              <a:gd name="connsiteX0" fmla="*/ 869057 w 3171199"/>
              <a:gd name="connsiteY0" fmla="*/ 409633 h 2230156"/>
              <a:gd name="connsiteX1" fmla="*/ 1478657 w 3171199"/>
              <a:gd name="connsiteY1" fmla="*/ 58 h 2230156"/>
              <a:gd name="connsiteX2" fmla="*/ 2059682 w 3171199"/>
              <a:gd name="connsiteY2" fmla="*/ 390583 h 2230156"/>
              <a:gd name="connsiteX3" fmla="*/ 2755007 w 3171199"/>
              <a:gd name="connsiteY3" fmla="*/ 438208 h 2230156"/>
              <a:gd name="connsiteX4" fmla="*/ 2878832 w 3171199"/>
              <a:gd name="connsiteY4" fmla="*/ 904933 h 2230156"/>
              <a:gd name="connsiteX5" fmla="*/ 3126482 w 3171199"/>
              <a:gd name="connsiteY5" fmla="*/ 1552633 h 2230156"/>
              <a:gd name="connsiteX6" fmla="*/ 2354957 w 3171199"/>
              <a:gd name="connsiteY6" fmla="*/ 1800283 h 2230156"/>
              <a:gd name="connsiteX7" fmla="*/ 1469132 w 3171199"/>
              <a:gd name="connsiteY7" fmla="*/ 2230088 h 2230156"/>
              <a:gd name="connsiteX8" fmla="*/ 773807 w 3171199"/>
              <a:gd name="connsiteY8" fmla="*/ 1781233 h 2230156"/>
              <a:gd name="connsiteX9" fmla="*/ 116582 w 3171199"/>
              <a:gd name="connsiteY9" fmla="*/ 895408 h 2230156"/>
              <a:gd name="connsiteX10" fmla="*/ 316018 w 3171199"/>
              <a:gd name="connsiteY10" fmla="*/ 431661 h 2230156"/>
              <a:gd name="connsiteX11" fmla="*/ 869057 w 3171199"/>
              <a:gd name="connsiteY11" fmla="*/ 409633 h 2230156"/>
              <a:gd name="connsiteX0" fmla="*/ 811152 w 3113294"/>
              <a:gd name="connsiteY0" fmla="*/ 409633 h 2230156"/>
              <a:gd name="connsiteX1" fmla="*/ 1420752 w 3113294"/>
              <a:gd name="connsiteY1" fmla="*/ 58 h 2230156"/>
              <a:gd name="connsiteX2" fmla="*/ 2001777 w 3113294"/>
              <a:gd name="connsiteY2" fmla="*/ 390583 h 2230156"/>
              <a:gd name="connsiteX3" fmla="*/ 2697102 w 3113294"/>
              <a:gd name="connsiteY3" fmla="*/ 438208 h 2230156"/>
              <a:gd name="connsiteX4" fmla="*/ 2820927 w 3113294"/>
              <a:gd name="connsiteY4" fmla="*/ 904933 h 2230156"/>
              <a:gd name="connsiteX5" fmla="*/ 3068577 w 3113294"/>
              <a:gd name="connsiteY5" fmla="*/ 1552633 h 2230156"/>
              <a:gd name="connsiteX6" fmla="*/ 2297052 w 3113294"/>
              <a:gd name="connsiteY6" fmla="*/ 1800283 h 2230156"/>
              <a:gd name="connsiteX7" fmla="*/ 1411227 w 3113294"/>
              <a:gd name="connsiteY7" fmla="*/ 2230088 h 2230156"/>
              <a:gd name="connsiteX8" fmla="*/ 715902 w 3113294"/>
              <a:gd name="connsiteY8" fmla="*/ 1781233 h 2230156"/>
              <a:gd name="connsiteX9" fmla="*/ 155107 w 3113294"/>
              <a:gd name="connsiteY9" fmla="*/ 991837 h 2230156"/>
              <a:gd name="connsiteX10" fmla="*/ 258113 w 3113294"/>
              <a:gd name="connsiteY10" fmla="*/ 431661 h 2230156"/>
              <a:gd name="connsiteX11" fmla="*/ 811152 w 3113294"/>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307599 w 3162780"/>
              <a:gd name="connsiteY10" fmla="*/ 431661 h 2230156"/>
              <a:gd name="connsiteX11" fmla="*/ 860638 w 3162780"/>
              <a:gd name="connsiteY11"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409633 h 2230156"/>
              <a:gd name="connsiteX1" fmla="*/ 1470238 w 3162780"/>
              <a:gd name="connsiteY1" fmla="*/ 58 h 2230156"/>
              <a:gd name="connsiteX2" fmla="*/ 2051263 w 3162780"/>
              <a:gd name="connsiteY2" fmla="*/ 390583 h 2230156"/>
              <a:gd name="connsiteX3" fmla="*/ 2746588 w 3162780"/>
              <a:gd name="connsiteY3" fmla="*/ 438208 h 2230156"/>
              <a:gd name="connsiteX4" fmla="*/ 2870413 w 3162780"/>
              <a:gd name="connsiteY4" fmla="*/ 904933 h 2230156"/>
              <a:gd name="connsiteX5" fmla="*/ 3118063 w 3162780"/>
              <a:gd name="connsiteY5" fmla="*/ 1552633 h 2230156"/>
              <a:gd name="connsiteX6" fmla="*/ 2346538 w 3162780"/>
              <a:gd name="connsiteY6" fmla="*/ 1800283 h 2230156"/>
              <a:gd name="connsiteX7" fmla="*/ 1460713 w 3162780"/>
              <a:gd name="connsiteY7" fmla="*/ 2230088 h 2230156"/>
              <a:gd name="connsiteX8" fmla="*/ 765388 w 3162780"/>
              <a:gd name="connsiteY8" fmla="*/ 1781233 h 2230156"/>
              <a:gd name="connsiteX9" fmla="*/ 204593 w 3162780"/>
              <a:gd name="connsiteY9" fmla="*/ 991837 h 2230156"/>
              <a:gd name="connsiteX10" fmla="*/ 860638 w 3162780"/>
              <a:gd name="connsiteY10" fmla="*/ 409633 h 2230156"/>
              <a:gd name="connsiteX0" fmla="*/ 860638 w 3162780"/>
              <a:gd name="connsiteY0" fmla="*/ 51386 h 1871909"/>
              <a:gd name="connsiteX1" fmla="*/ 2051263 w 3162780"/>
              <a:gd name="connsiteY1" fmla="*/ 32336 h 1871909"/>
              <a:gd name="connsiteX2" fmla="*/ 2746588 w 3162780"/>
              <a:gd name="connsiteY2" fmla="*/ 79961 h 1871909"/>
              <a:gd name="connsiteX3" fmla="*/ 2870413 w 3162780"/>
              <a:gd name="connsiteY3" fmla="*/ 546686 h 1871909"/>
              <a:gd name="connsiteX4" fmla="*/ 3118063 w 3162780"/>
              <a:gd name="connsiteY4" fmla="*/ 1194386 h 1871909"/>
              <a:gd name="connsiteX5" fmla="*/ 2346538 w 3162780"/>
              <a:gd name="connsiteY5" fmla="*/ 1442036 h 1871909"/>
              <a:gd name="connsiteX6" fmla="*/ 1460713 w 3162780"/>
              <a:gd name="connsiteY6" fmla="*/ 1871841 h 1871909"/>
              <a:gd name="connsiteX7" fmla="*/ 765388 w 3162780"/>
              <a:gd name="connsiteY7" fmla="*/ 1422986 h 1871909"/>
              <a:gd name="connsiteX8" fmla="*/ 204593 w 3162780"/>
              <a:gd name="connsiteY8" fmla="*/ 633590 h 1871909"/>
              <a:gd name="connsiteX9" fmla="*/ 860638 w 3162780"/>
              <a:gd name="connsiteY9" fmla="*/ 51386 h 1871909"/>
              <a:gd name="connsiteX0" fmla="*/ 860638 w 3162780"/>
              <a:gd name="connsiteY0" fmla="*/ 304223 h 2124746"/>
              <a:gd name="connsiteX1" fmla="*/ 2051263 w 3162780"/>
              <a:gd name="connsiteY1" fmla="*/ 285173 h 2124746"/>
              <a:gd name="connsiteX2" fmla="*/ 2746588 w 3162780"/>
              <a:gd name="connsiteY2" fmla="*/ 332798 h 2124746"/>
              <a:gd name="connsiteX3" fmla="*/ 2870413 w 3162780"/>
              <a:gd name="connsiteY3" fmla="*/ 799523 h 2124746"/>
              <a:gd name="connsiteX4" fmla="*/ 3118063 w 3162780"/>
              <a:gd name="connsiteY4" fmla="*/ 1447223 h 2124746"/>
              <a:gd name="connsiteX5" fmla="*/ 2346538 w 3162780"/>
              <a:gd name="connsiteY5" fmla="*/ 1694873 h 2124746"/>
              <a:gd name="connsiteX6" fmla="*/ 1460713 w 3162780"/>
              <a:gd name="connsiteY6" fmla="*/ 2124678 h 2124746"/>
              <a:gd name="connsiteX7" fmla="*/ 765388 w 3162780"/>
              <a:gd name="connsiteY7" fmla="*/ 1675823 h 2124746"/>
              <a:gd name="connsiteX8" fmla="*/ 204593 w 3162780"/>
              <a:gd name="connsiteY8" fmla="*/ 886427 h 2124746"/>
              <a:gd name="connsiteX9" fmla="*/ 860638 w 3162780"/>
              <a:gd name="connsiteY9" fmla="*/ 304223 h 2124746"/>
              <a:gd name="connsiteX0" fmla="*/ 860638 w 3162780"/>
              <a:gd name="connsiteY0" fmla="*/ 417859 h 2238382"/>
              <a:gd name="connsiteX1" fmla="*/ 2051263 w 3162780"/>
              <a:gd name="connsiteY1" fmla="*/ 398809 h 2238382"/>
              <a:gd name="connsiteX2" fmla="*/ 2746588 w 3162780"/>
              <a:gd name="connsiteY2" fmla="*/ 446434 h 2238382"/>
              <a:gd name="connsiteX3" fmla="*/ 2870413 w 3162780"/>
              <a:gd name="connsiteY3" fmla="*/ 913159 h 2238382"/>
              <a:gd name="connsiteX4" fmla="*/ 3118063 w 3162780"/>
              <a:gd name="connsiteY4" fmla="*/ 1560859 h 2238382"/>
              <a:gd name="connsiteX5" fmla="*/ 2346538 w 3162780"/>
              <a:gd name="connsiteY5" fmla="*/ 1808509 h 2238382"/>
              <a:gd name="connsiteX6" fmla="*/ 1460713 w 3162780"/>
              <a:gd name="connsiteY6" fmla="*/ 2238314 h 2238382"/>
              <a:gd name="connsiteX7" fmla="*/ 765388 w 3162780"/>
              <a:gd name="connsiteY7" fmla="*/ 1789459 h 2238382"/>
              <a:gd name="connsiteX8" fmla="*/ 204593 w 3162780"/>
              <a:gd name="connsiteY8" fmla="*/ 1000063 h 2238382"/>
              <a:gd name="connsiteX9" fmla="*/ 860638 w 3162780"/>
              <a:gd name="connsiteY9"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3135837"/>
              <a:gd name="connsiteY0" fmla="*/ 417859 h 2238382"/>
              <a:gd name="connsiteX1" fmla="*/ 2051263 w 3135837"/>
              <a:gd name="connsiteY1" fmla="*/ 398809 h 2238382"/>
              <a:gd name="connsiteX2" fmla="*/ 2870413 w 3135837"/>
              <a:gd name="connsiteY2" fmla="*/ 913159 h 2238382"/>
              <a:gd name="connsiteX3" fmla="*/ 3118063 w 3135837"/>
              <a:gd name="connsiteY3" fmla="*/ 1560859 h 2238382"/>
              <a:gd name="connsiteX4" fmla="*/ 2346538 w 3135837"/>
              <a:gd name="connsiteY4" fmla="*/ 1808509 h 2238382"/>
              <a:gd name="connsiteX5" fmla="*/ 1460713 w 3135837"/>
              <a:gd name="connsiteY5" fmla="*/ 2238314 h 2238382"/>
              <a:gd name="connsiteX6" fmla="*/ 765388 w 3135837"/>
              <a:gd name="connsiteY6" fmla="*/ 1789459 h 2238382"/>
              <a:gd name="connsiteX7" fmla="*/ 204593 w 3135837"/>
              <a:gd name="connsiteY7" fmla="*/ 1000063 h 2238382"/>
              <a:gd name="connsiteX8" fmla="*/ 860638 w 3135837"/>
              <a:gd name="connsiteY8" fmla="*/ 417859 h 2238382"/>
              <a:gd name="connsiteX0" fmla="*/ 860638 w 3135839"/>
              <a:gd name="connsiteY0" fmla="*/ 417859 h 2238382"/>
              <a:gd name="connsiteX1" fmla="*/ 2051263 w 3135839"/>
              <a:gd name="connsiteY1" fmla="*/ 398809 h 2238382"/>
              <a:gd name="connsiteX2" fmla="*/ 2870413 w 3135839"/>
              <a:gd name="connsiteY2" fmla="*/ 913159 h 2238382"/>
              <a:gd name="connsiteX3" fmla="*/ 3118063 w 3135839"/>
              <a:gd name="connsiteY3" fmla="*/ 1560859 h 2238382"/>
              <a:gd name="connsiteX4" fmla="*/ 2346538 w 3135839"/>
              <a:gd name="connsiteY4" fmla="*/ 1808509 h 2238382"/>
              <a:gd name="connsiteX5" fmla="*/ 1460713 w 3135839"/>
              <a:gd name="connsiteY5" fmla="*/ 2238314 h 2238382"/>
              <a:gd name="connsiteX6" fmla="*/ 765388 w 3135839"/>
              <a:gd name="connsiteY6" fmla="*/ 1789459 h 2238382"/>
              <a:gd name="connsiteX7" fmla="*/ 204593 w 3135839"/>
              <a:gd name="connsiteY7" fmla="*/ 1000063 h 2238382"/>
              <a:gd name="connsiteX8" fmla="*/ 860638 w 3135839"/>
              <a:gd name="connsiteY8" fmla="*/ 417859 h 2238382"/>
              <a:gd name="connsiteX0" fmla="*/ 860638 w 2885782"/>
              <a:gd name="connsiteY0" fmla="*/ 417859 h 2238348"/>
              <a:gd name="connsiteX1" fmla="*/ 2051263 w 2885782"/>
              <a:gd name="connsiteY1" fmla="*/ 398809 h 2238348"/>
              <a:gd name="connsiteX2" fmla="*/ 2870413 w 2885782"/>
              <a:gd name="connsiteY2" fmla="*/ 913159 h 2238348"/>
              <a:gd name="connsiteX3" fmla="*/ 2346538 w 2885782"/>
              <a:gd name="connsiteY3" fmla="*/ 1808509 h 2238348"/>
              <a:gd name="connsiteX4" fmla="*/ 1460713 w 2885782"/>
              <a:gd name="connsiteY4" fmla="*/ 2238314 h 2238348"/>
              <a:gd name="connsiteX5" fmla="*/ 765388 w 2885782"/>
              <a:gd name="connsiteY5" fmla="*/ 1789459 h 2238348"/>
              <a:gd name="connsiteX6" fmla="*/ 204593 w 2885782"/>
              <a:gd name="connsiteY6" fmla="*/ 1000063 h 2238348"/>
              <a:gd name="connsiteX7" fmla="*/ 860638 w 2885782"/>
              <a:gd name="connsiteY7" fmla="*/ 417859 h 2238348"/>
              <a:gd name="connsiteX0" fmla="*/ 860638 w 3223707"/>
              <a:gd name="connsiteY0" fmla="*/ 417859 h 2238350"/>
              <a:gd name="connsiteX1" fmla="*/ 2051263 w 3223707"/>
              <a:gd name="connsiteY1" fmla="*/ 398809 h 2238350"/>
              <a:gd name="connsiteX2" fmla="*/ 2870413 w 3223707"/>
              <a:gd name="connsiteY2" fmla="*/ 913159 h 2238350"/>
              <a:gd name="connsiteX3" fmla="*/ 2346538 w 3223707"/>
              <a:gd name="connsiteY3" fmla="*/ 1808509 h 2238350"/>
              <a:gd name="connsiteX4" fmla="*/ 1460713 w 3223707"/>
              <a:gd name="connsiteY4" fmla="*/ 2238314 h 2238350"/>
              <a:gd name="connsiteX5" fmla="*/ 765388 w 3223707"/>
              <a:gd name="connsiteY5" fmla="*/ 1789459 h 2238350"/>
              <a:gd name="connsiteX6" fmla="*/ 204593 w 3223707"/>
              <a:gd name="connsiteY6" fmla="*/ 1000063 h 2238350"/>
              <a:gd name="connsiteX7" fmla="*/ 860638 w 3223707"/>
              <a:gd name="connsiteY7" fmla="*/ 417859 h 2238350"/>
              <a:gd name="connsiteX0" fmla="*/ 860638 w 2885783"/>
              <a:gd name="connsiteY0" fmla="*/ 417859 h 2238335"/>
              <a:gd name="connsiteX1" fmla="*/ 2051263 w 2885783"/>
              <a:gd name="connsiteY1" fmla="*/ 398809 h 2238335"/>
              <a:gd name="connsiteX2" fmla="*/ 2870413 w 2885783"/>
              <a:gd name="connsiteY2" fmla="*/ 913159 h 2238335"/>
              <a:gd name="connsiteX3" fmla="*/ 2348481 w 2885783"/>
              <a:gd name="connsiteY3" fmla="*/ 1817422 h 2238335"/>
              <a:gd name="connsiteX4" fmla="*/ 2346538 w 2885783"/>
              <a:gd name="connsiteY4" fmla="*/ 1808509 h 2238335"/>
              <a:gd name="connsiteX5" fmla="*/ 1460713 w 2885783"/>
              <a:gd name="connsiteY5" fmla="*/ 2238314 h 2238335"/>
              <a:gd name="connsiteX6" fmla="*/ 765388 w 2885783"/>
              <a:gd name="connsiteY6" fmla="*/ 1789459 h 2238335"/>
              <a:gd name="connsiteX7" fmla="*/ 204593 w 2885783"/>
              <a:gd name="connsiteY7" fmla="*/ 1000063 h 2238335"/>
              <a:gd name="connsiteX8" fmla="*/ 860638 w 2885783"/>
              <a:gd name="connsiteY8" fmla="*/ 417859 h 2238335"/>
              <a:gd name="connsiteX0" fmla="*/ 860638 w 3051061"/>
              <a:gd name="connsiteY0" fmla="*/ 417859 h 2238333"/>
              <a:gd name="connsiteX1" fmla="*/ 2051263 w 3051061"/>
              <a:gd name="connsiteY1" fmla="*/ 398809 h 2238333"/>
              <a:gd name="connsiteX2" fmla="*/ 2870413 w 3051061"/>
              <a:gd name="connsiteY2" fmla="*/ 913159 h 2238333"/>
              <a:gd name="connsiteX3" fmla="*/ 2348481 w 3051061"/>
              <a:gd name="connsiteY3" fmla="*/ 1817422 h 2238333"/>
              <a:gd name="connsiteX4" fmla="*/ 2346538 w 3051061"/>
              <a:gd name="connsiteY4" fmla="*/ 1808509 h 2238333"/>
              <a:gd name="connsiteX5" fmla="*/ 1460713 w 3051061"/>
              <a:gd name="connsiteY5" fmla="*/ 2238314 h 2238333"/>
              <a:gd name="connsiteX6" fmla="*/ 765388 w 3051061"/>
              <a:gd name="connsiteY6" fmla="*/ 1789459 h 2238333"/>
              <a:gd name="connsiteX7" fmla="*/ 204593 w 3051061"/>
              <a:gd name="connsiteY7" fmla="*/ 1000063 h 2238333"/>
              <a:gd name="connsiteX8" fmla="*/ 860638 w 3051061"/>
              <a:gd name="connsiteY8" fmla="*/ 417859 h 2238333"/>
              <a:gd name="connsiteX0" fmla="*/ 860638 w 3147768"/>
              <a:gd name="connsiteY0" fmla="*/ 417859 h 2238335"/>
              <a:gd name="connsiteX1" fmla="*/ 2051263 w 3147768"/>
              <a:gd name="connsiteY1" fmla="*/ 398809 h 2238335"/>
              <a:gd name="connsiteX2" fmla="*/ 2870413 w 3147768"/>
              <a:gd name="connsiteY2" fmla="*/ 913159 h 2238335"/>
              <a:gd name="connsiteX3" fmla="*/ 2348481 w 3147768"/>
              <a:gd name="connsiteY3" fmla="*/ 1817422 h 2238335"/>
              <a:gd name="connsiteX4" fmla="*/ 2346538 w 3147768"/>
              <a:gd name="connsiteY4" fmla="*/ 1808509 h 2238335"/>
              <a:gd name="connsiteX5" fmla="*/ 1460713 w 3147768"/>
              <a:gd name="connsiteY5" fmla="*/ 2238314 h 2238335"/>
              <a:gd name="connsiteX6" fmla="*/ 765388 w 3147768"/>
              <a:gd name="connsiteY6" fmla="*/ 1789459 h 2238335"/>
              <a:gd name="connsiteX7" fmla="*/ 204593 w 3147768"/>
              <a:gd name="connsiteY7" fmla="*/ 1000063 h 2238335"/>
              <a:gd name="connsiteX8" fmla="*/ 860638 w 3147768"/>
              <a:gd name="connsiteY8" fmla="*/ 417859 h 2238335"/>
              <a:gd name="connsiteX0" fmla="*/ 860638 w 3147768"/>
              <a:gd name="connsiteY0" fmla="*/ 417859 h 1882497"/>
              <a:gd name="connsiteX1" fmla="*/ 2051263 w 3147768"/>
              <a:gd name="connsiteY1" fmla="*/ 398809 h 1882497"/>
              <a:gd name="connsiteX2" fmla="*/ 2870413 w 3147768"/>
              <a:gd name="connsiteY2" fmla="*/ 913159 h 1882497"/>
              <a:gd name="connsiteX3" fmla="*/ 2348481 w 3147768"/>
              <a:gd name="connsiteY3" fmla="*/ 1817422 h 1882497"/>
              <a:gd name="connsiteX4" fmla="*/ 2346538 w 3147768"/>
              <a:gd name="connsiteY4" fmla="*/ 1808509 h 1882497"/>
              <a:gd name="connsiteX5" fmla="*/ 765388 w 3147768"/>
              <a:gd name="connsiteY5" fmla="*/ 1789459 h 1882497"/>
              <a:gd name="connsiteX6" fmla="*/ 204593 w 3147768"/>
              <a:gd name="connsiteY6" fmla="*/ 1000063 h 1882497"/>
              <a:gd name="connsiteX7" fmla="*/ 860638 w 3147768"/>
              <a:gd name="connsiteY7" fmla="*/ 417859 h 1882497"/>
              <a:gd name="connsiteX0" fmla="*/ 860638 w 3147768"/>
              <a:gd name="connsiteY0" fmla="*/ 417859 h 2164947"/>
              <a:gd name="connsiteX1" fmla="*/ 2051263 w 3147768"/>
              <a:gd name="connsiteY1" fmla="*/ 398809 h 2164947"/>
              <a:gd name="connsiteX2" fmla="*/ 2870413 w 3147768"/>
              <a:gd name="connsiteY2" fmla="*/ 913159 h 2164947"/>
              <a:gd name="connsiteX3" fmla="*/ 2348481 w 3147768"/>
              <a:gd name="connsiteY3" fmla="*/ 1817422 h 2164947"/>
              <a:gd name="connsiteX4" fmla="*/ 2346538 w 3147768"/>
              <a:gd name="connsiteY4" fmla="*/ 1808509 h 2164947"/>
              <a:gd name="connsiteX5" fmla="*/ 765388 w 3147768"/>
              <a:gd name="connsiteY5" fmla="*/ 1789459 h 2164947"/>
              <a:gd name="connsiteX6" fmla="*/ 204593 w 3147768"/>
              <a:gd name="connsiteY6" fmla="*/ 1000063 h 2164947"/>
              <a:gd name="connsiteX7" fmla="*/ 860638 w 3147768"/>
              <a:gd name="connsiteY7" fmla="*/ 417859 h 2164947"/>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288430"/>
              <a:gd name="connsiteX1" fmla="*/ 2051263 w 3147768"/>
              <a:gd name="connsiteY1" fmla="*/ 398809 h 2288430"/>
              <a:gd name="connsiteX2" fmla="*/ 2870413 w 3147768"/>
              <a:gd name="connsiteY2" fmla="*/ 913159 h 2288430"/>
              <a:gd name="connsiteX3" fmla="*/ 2348481 w 3147768"/>
              <a:gd name="connsiteY3" fmla="*/ 1817422 h 2288430"/>
              <a:gd name="connsiteX4" fmla="*/ 2346538 w 3147768"/>
              <a:gd name="connsiteY4" fmla="*/ 1808509 h 2288430"/>
              <a:gd name="connsiteX5" fmla="*/ 765388 w 3147768"/>
              <a:gd name="connsiteY5" fmla="*/ 1789459 h 2288430"/>
              <a:gd name="connsiteX6" fmla="*/ 204593 w 3147768"/>
              <a:gd name="connsiteY6" fmla="*/ 1000063 h 2288430"/>
              <a:gd name="connsiteX7" fmla="*/ 860638 w 3147768"/>
              <a:gd name="connsiteY7" fmla="*/ 417859 h 2288430"/>
              <a:gd name="connsiteX0" fmla="*/ 860638 w 3147768"/>
              <a:gd name="connsiteY0" fmla="*/ 417859 h 2696561"/>
              <a:gd name="connsiteX1" fmla="*/ 2051263 w 3147768"/>
              <a:gd name="connsiteY1" fmla="*/ 398809 h 2696561"/>
              <a:gd name="connsiteX2" fmla="*/ 2870413 w 3147768"/>
              <a:gd name="connsiteY2" fmla="*/ 913159 h 2696561"/>
              <a:gd name="connsiteX3" fmla="*/ 2348481 w 3147768"/>
              <a:gd name="connsiteY3" fmla="*/ 1817422 h 2696561"/>
              <a:gd name="connsiteX4" fmla="*/ 2330466 w 3147768"/>
              <a:gd name="connsiteY4" fmla="*/ 2395126 h 2696561"/>
              <a:gd name="connsiteX5" fmla="*/ 765388 w 3147768"/>
              <a:gd name="connsiteY5" fmla="*/ 1789459 h 2696561"/>
              <a:gd name="connsiteX6" fmla="*/ 204593 w 3147768"/>
              <a:gd name="connsiteY6" fmla="*/ 1000063 h 2696561"/>
              <a:gd name="connsiteX7" fmla="*/ 860638 w 3147768"/>
              <a:gd name="connsiteY7" fmla="*/ 417859 h 2696561"/>
              <a:gd name="connsiteX0" fmla="*/ 860638 w 2885784"/>
              <a:gd name="connsiteY0" fmla="*/ 417859 h 2696561"/>
              <a:gd name="connsiteX1" fmla="*/ 2051263 w 2885784"/>
              <a:gd name="connsiteY1" fmla="*/ 398809 h 2696561"/>
              <a:gd name="connsiteX2" fmla="*/ 2870413 w 2885784"/>
              <a:gd name="connsiteY2" fmla="*/ 913159 h 2696561"/>
              <a:gd name="connsiteX3" fmla="*/ 2330466 w 2885784"/>
              <a:gd name="connsiteY3" fmla="*/ 2395126 h 2696561"/>
              <a:gd name="connsiteX4" fmla="*/ 765388 w 2885784"/>
              <a:gd name="connsiteY4" fmla="*/ 1789459 h 2696561"/>
              <a:gd name="connsiteX5" fmla="*/ 204593 w 2885784"/>
              <a:gd name="connsiteY5" fmla="*/ 1000063 h 2696561"/>
              <a:gd name="connsiteX6" fmla="*/ 860638 w 2885784"/>
              <a:gd name="connsiteY6" fmla="*/ 417859 h 2696561"/>
              <a:gd name="connsiteX0" fmla="*/ 860638 w 2885782"/>
              <a:gd name="connsiteY0" fmla="*/ 417859 h 2311553"/>
              <a:gd name="connsiteX1" fmla="*/ 2051263 w 2885782"/>
              <a:gd name="connsiteY1" fmla="*/ 398809 h 2311553"/>
              <a:gd name="connsiteX2" fmla="*/ 2870413 w 2885782"/>
              <a:gd name="connsiteY2" fmla="*/ 913159 h 2311553"/>
              <a:gd name="connsiteX3" fmla="*/ 2426897 w 2885782"/>
              <a:gd name="connsiteY3" fmla="*/ 1848688 h 2311553"/>
              <a:gd name="connsiteX4" fmla="*/ 765388 w 2885782"/>
              <a:gd name="connsiteY4" fmla="*/ 1789459 h 2311553"/>
              <a:gd name="connsiteX5" fmla="*/ 204593 w 2885782"/>
              <a:gd name="connsiteY5" fmla="*/ 1000063 h 2311553"/>
              <a:gd name="connsiteX6" fmla="*/ 860638 w 2885782"/>
              <a:gd name="connsiteY6" fmla="*/ 417859 h 2311553"/>
              <a:gd name="connsiteX0" fmla="*/ 860638 w 3158489"/>
              <a:gd name="connsiteY0" fmla="*/ 417859 h 2311553"/>
              <a:gd name="connsiteX1" fmla="*/ 2051263 w 3158489"/>
              <a:gd name="connsiteY1" fmla="*/ 398809 h 2311553"/>
              <a:gd name="connsiteX2" fmla="*/ 2870413 w 3158489"/>
              <a:gd name="connsiteY2" fmla="*/ 913159 h 2311553"/>
              <a:gd name="connsiteX3" fmla="*/ 2426897 w 3158489"/>
              <a:gd name="connsiteY3" fmla="*/ 1848688 h 2311553"/>
              <a:gd name="connsiteX4" fmla="*/ 765388 w 3158489"/>
              <a:gd name="connsiteY4" fmla="*/ 1789459 h 2311553"/>
              <a:gd name="connsiteX5" fmla="*/ 204593 w 3158489"/>
              <a:gd name="connsiteY5" fmla="*/ 1000063 h 2311553"/>
              <a:gd name="connsiteX6" fmla="*/ 860638 w 3158489"/>
              <a:gd name="connsiteY6" fmla="*/ 417859 h 2311553"/>
              <a:gd name="connsiteX0" fmla="*/ 860638 w 3341225"/>
              <a:gd name="connsiteY0" fmla="*/ 417859 h 2311553"/>
              <a:gd name="connsiteX1" fmla="*/ 2051263 w 3341225"/>
              <a:gd name="connsiteY1" fmla="*/ 398809 h 2311553"/>
              <a:gd name="connsiteX2" fmla="*/ 2870413 w 3341225"/>
              <a:gd name="connsiteY2" fmla="*/ 913159 h 2311553"/>
              <a:gd name="connsiteX3" fmla="*/ 2426897 w 3341225"/>
              <a:gd name="connsiteY3" fmla="*/ 1848688 h 2311553"/>
              <a:gd name="connsiteX4" fmla="*/ 765388 w 3341225"/>
              <a:gd name="connsiteY4" fmla="*/ 1789459 h 2311553"/>
              <a:gd name="connsiteX5" fmla="*/ 204593 w 3341225"/>
              <a:gd name="connsiteY5" fmla="*/ 1000063 h 2311553"/>
              <a:gd name="connsiteX6" fmla="*/ 860638 w 3341225"/>
              <a:gd name="connsiteY6" fmla="*/ 417859 h 2311553"/>
              <a:gd name="connsiteX0" fmla="*/ 860638 w 3256044"/>
              <a:gd name="connsiteY0" fmla="*/ 417859 h 2311553"/>
              <a:gd name="connsiteX1" fmla="*/ 2051263 w 3256044"/>
              <a:gd name="connsiteY1" fmla="*/ 398809 h 2311553"/>
              <a:gd name="connsiteX2" fmla="*/ 2870413 w 3256044"/>
              <a:gd name="connsiteY2" fmla="*/ 913159 h 2311553"/>
              <a:gd name="connsiteX3" fmla="*/ 2426897 w 3256044"/>
              <a:gd name="connsiteY3" fmla="*/ 1848688 h 2311553"/>
              <a:gd name="connsiteX4" fmla="*/ 765388 w 3256044"/>
              <a:gd name="connsiteY4" fmla="*/ 1789459 h 2311553"/>
              <a:gd name="connsiteX5" fmla="*/ 204593 w 3256044"/>
              <a:gd name="connsiteY5" fmla="*/ 1000063 h 2311553"/>
              <a:gd name="connsiteX6" fmla="*/ 860638 w 3256044"/>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60638 w 3150506"/>
              <a:gd name="connsiteY0" fmla="*/ 417859 h 2311553"/>
              <a:gd name="connsiteX1" fmla="*/ 2051263 w 3150506"/>
              <a:gd name="connsiteY1" fmla="*/ 398809 h 2311553"/>
              <a:gd name="connsiteX2" fmla="*/ 2870413 w 3150506"/>
              <a:gd name="connsiteY2" fmla="*/ 913159 h 2311553"/>
              <a:gd name="connsiteX3" fmla="*/ 2426897 w 3150506"/>
              <a:gd name="connsiteY3" fmla="*/ 1848688 h 2311553"/>
              <a:gd name="connsiteX4" fmla="*/ 765388 w 3150506"/>
              <a:gd name="connsiteY4" fmla="*/ 1789459 h 2311553"/>
              <a:gd name="connsiteX5" fmla="*/ 204593 w 3150506"/>
              <a:gd name="connsiteY5" fmla="*/ 1000063 h 2311553"/>
              <a:gd name="connsiteX6" fmla="*/ 860638 w 315050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06188 w 3096056"/>
              <a:gd name="connsiteY0" fmla="*/ 417859 h 2311553"/>
              <a:gd name="connsiteX1" fmla="*/ 1996813 w 3096056"/>
              <a:gd name="connsiteY1" fmla="*/ 398809 h 2311553"/>
              <a:gd name="connsiteX2" fmla="*/ 2815963 w 3096056"/>
              <a:gd name="connsiteY2" fmla="*/ 913159 h 2311553"/>
              <a:gd name="connsiteX3" fmla="*/ 2372447 w 3096056"/>
              <a:gd name="connsiteY3" fmla="*/ 1848688 h 2311553"/>
              <a:gd name="connsiteX4" fmla="*/ 710938 w 3096056"/>
              <a:gd name="connsiteY4" fmla="*/ 1789459 h 2311553"/>
              <a:gd name="connsiteX5" fmla="*/ 246574 w 3096056"/>
              <a:gd name="connsiteY5" fmla="*/ 983992 h 2311553"/>
              <a:gd name="connsiteX6" fmla="*/ 806188 w 3096056"/>
              <a:gd name="connsiteY6" fmla="*/ 417859 h 2311553"/>
              <a:gd name="connsiteX0" fmla="*/ 860695 w 3150563"/>
              <a:gd name="connsiteY0" fmla="*/ 417859 h 2311553"/>
              <a:gd name="connsiteX1" fmla="*/ 2051320 w 3150563"/>
              <a:gd name="connsiteY1" fmla="*/ 398809 h 2311553"/>
              <a:gd name="connsiteX2" fmla="*/ 2870470 w 3150563"/>
              <a:gd name="connsiteY2" fmla="*/ 913159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0563"/>
              <a:gd name="connsiteY0" fmla="*/ 417859 h 2311553"/>
              <a:gd name="connsiteX1" fmla="*/ 2051320 w 3150563"/>
              <a:gd name="connsiteY1" fmla="*/ 398809 h 2311553"/>
              <a:gd name="connsiteX2" fmla="*/ 2870470 w 3150563"/>
              <a:gd name="connsiteY2" fmla="*/ 1057803 h 2311553"/>
              <a:gd name="connsiteX3" fmla="*/ 2426954 w 3150563"/>
              <a:gd name="connsiteY3" fmla="*/ 1848688 h 2311553"/>
              <a:gd name="connsiteX4" fmla="*/ 765445 w 3150563"/>
              <a:gd name="connsiteY4" fmla="*/ 1789459 h 2311553"/>
              <a:gd name="connsiteX5" fmla="*/ 301081 w 3150563"/>
              <a:gd name="connsiteY5" fmla="*/ 983992 h 2311553"/>
              <a:gd name="connsiteX6" fmla="*/ 860695 w 3150563"/>
              <a:gd name="connsiteY6" fmla="*/ 417859 h 2311553"/>
              <a:gd name="connsiteX0" fmla="*/ 860695 w 3153808"/>
              <a:gd name="connsiteY0" fmla="*/ 417859 h 2311553"/>
              <a:gd name="connsiteX1" fmla="*/ 2051320 w 3153808"/>
              <a:gd name="connsiteY1" fmla="*/ 398809 h 2311553"/>
              <a:gd name="connsiteX2" fmla="*/ 2870470 w 3153808"/>
              <a:gd name="connsiteY2" fmla="*/ 1057803 h 2311553"/>
              <a:gd name="connsiteX3" fmla="*/ 2426954 w 3153808"/>
              <a:gd name="connsiteY3" fmla="*/ 1848688 h 2311553"/>
              <a:gd name="connsiteX4" fmla="*/ 765445 w 3153808"/>
              <a:gd name="connsiteY4" fmla="*/ 1789459 h 2311553"/>
              <a:gd name="connsiteX5" fmla="*/ 301081 w 3153808"/>
              <a:gd name="connsiteY5" fmla="*/ 983992 h 2311553"/>
              <a:gd name="connsiteX6" fmla="*/ 860695 w 3153808"/>
              <a:gd name="connsiteY6" fmla="*/ 417859 h 2311553"/>
              <a:gd name="connsiteX0" fmla="*/ 860695 w 3153806"/>
              <a:gd name="connsiteY0" fmla="*/ 417859 h 2311553"/>
              <a:gd name="connsiteX1" fmla="*/ 2051320 w 3153806"/>
              <a:gd name="connsiteY1" fmla="*/ 398809 h 2311553"/>
              <a:gd name="connsiteX2" fmla="*/ 2870470 w 3153806"/>
              <a:gd name="connsiteY2" fmla="*/ 1057803 h 2311553"/>
              <a:gd name="connsiteX3" fmla="*/ 2426954 w 3153806"/>
              <a:gd name="connsiteY3" fmla="*/ 1848688 h 2311553"/>
              <a:gd name="connsiteX4" fmla="*/ 765445 w 3153806"/>
              <a:gd name="connsiteY4" fmla="*/ 1789459 h 2311553"/>
              <a:gd name="connsiteX5" fmla="*/ 301081 w 3153806"/>
              <a:gd name="connsiteY5" fmla="*/ 983992 h 2311553"/>
              <a:gd name="connsiteX6" fmla="*/ 860695 w 3153806"/>
              <a:gd name="connsiteY6" fmla="*/ 417859 h 2311553"/>
              <a:gd name="connsiteX0" fmla="*/ 869904 w 3163017"/>
              <a:gd name="connsiteY0" fmla="*/ 417859 h 2311553"/>
              <a:gd name="connsiteX1" fmla="*/ 2060529 w 3163017"/>
              <a:gd name="connsiteY1" fmla="*/ 398809 h 2311553"/>
              <a:gd name="connsiteX2" fmla="*/ 2879679 w 3163017"/>
              <a:gd name="connsiteY2" fmla="*/ 1057803 h 2311553"/>
              <a:gd name="connsiteX3" fmla="*/ 2436163 w 3163017"/>
              <a:gd name="connsiteY3" fmla="*/ 1848688 h 2311553"/>
              <a:gd name="connsiteX4" fmla="*/ 774654 w 3163017"/>
              <a:gd name="connsiteY4" fmla="*/ 1789459 h 2311553"/>
              <a:gd name="connsiteX5" fmla="*/ 294218 w 3163017"/>
              <a:gd name="connsiteY5" fmla="*/ 951848 h 2311553"/>
              <a:gd name="connsiteX6" fmla="*/ 869904 w 3163017"/>
              <a:gd name="connsiteY6" fmla="*/ 417859 h 2311553"/>
              <a:gd name="connsiteX0" fmla="*/ 910086 w 3163017"/>
              <a:gd name="connsiteY0" fmla="*/ 394981 h 2344925"/>
              <a:gd name="connsiteX1" fmla="*/ 2060531 w 3163017"/>
              <a:gd name="connsiteY1" fmla="*/ 432181 h 2344925"/>
              <a:gd name="connsiteX2" fmla="*/ 2879681 w 3163017"/>
              <a:gd name="connsiteY2" fmla="*/ 1091175 h 2344925"/>
              <a:gd name="connsiteX3" fmla="*/ 2436165 w 3163017"/>
              <a:gd name="connsiteY3" fmla="*/ 1882060 h 2344925"/>
              <a:gd name="connsiteX4" fmla="*/ 774656 w 3163017"/>
              <a:gd name="connsiteY4" fmla="*/ 1822831 h 2344925"/>
              <a:gd name="connsiteX5" fmla="*/ 294220 w 3163017"/>
              <a:gd name="connsiteY5" fmla="*/ 985220 h 2344925"/>
              <a:gd name="connsiteX6" fmla="*/ 910086 w 3163017"/>
              <a:gd name="connsiteY6" fmla="*/ 394981 h 2344925"/>
              <a:gd name="connsiteX0" fmla="*/ 910086 w 3163019"/>
              <a:gd name="connsiteY0" fmla="*/ 371401 h 2321345"/>
              <a:gd name="connsiteX1" fmla="*/ 2060531 w 3163019"/>
              <a:gd name="connsiteY1" fmla="*/ 408601 h 2321345"/>
              <a:gd name="connsiteX2" fmla="*/ 2879681 w 3163019"/>
              <a:gd name="connsiteY2" fmla="*/ 1067595 h 2321345"/>
              <a:gd name="connsiteX3" fmla="*/ 2436165 w 3163019"/>
              <a:gd name="connsiteY3" fmla="*/ 1858480 h 2321345"/>
              <a:gd name="connsiteX4" fmla="*/ 774656 w 3163019"/>
              <a:gd name="connsiteY4" fmla="*/ 1799251 h 2321345"/>
              <a:gd name="connsiteX5" fmla="*/ 294220 w 3163019"/>
              <a:gd name="connsiteY5" fmla="*/ 961640 h 2321345"/>
              <a:gd name="connsiteX6" fmla="*/ 910086 w 3163019"/>
              <a:gd name="connsiteY6" fmla="*/ 371401 h 2321345"/>
              <a:gd name="connsiteX0" fmla="*/ 910086 w 3163017"/>
              <a:gd name="connsiteY0" fmla="*/ 371399 h 2321343"/>
              <a:gd name="connsiteX1" fmla="*/ 2060531 w 3163017"/>
              <a:gd name="connsiteY1" fmla="*/ 408599 h 2321343"/>
              <a:gd name="connsiteX2" fmla="*/ 2879681 w 3163017"/>
              <a:gd name="connsiteY2" fmla="*/ 1067593 h 2321343"/>
              <a:gd name="connsiteX3" fmla="*/ 2436165 w 3163017"/>
              <a:gd name="connsiteY3" fmla="*/ 1858478 h 2321343"/>
              <a:gd name="connsiteX4" fmla="*/ 774656 w 3163017"/>
              <a:gd name="connsiteY4" fmla="*/ 1799249 h 2321343"/>
              <a:gd name="connsiteX5" fmla="*/ 294220 w 3163017"/>
              <a:gd name="connsiteY5" fmla="*/ 961638 h 2321343"/>
              <a:gd name="connsiteX6" fmla="*/ 910086 w 3163017"/>
              <a:gd name="connsiteY6" fmla="*/ 371399 h 23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017" h="2321343">
                <a:moveTo>
                  <a:pt x="910086" y="371399"/>
                </a:moveTo>
                <a:cubicBezTo>
                  <a:pt x="1185720" y="-243103"/>
                  <a:pt x="1955138" y="2046"/>
                  <a:pt x="2060531" y="408599"/>
                </a:cubicBezTo>
                <a:cubicBezTo>
                  <a:pt x="2435673" y="145609"/>
                  <a:pt x="3087603" y="528376"/>
                  <a:pt x="2879681" y="1067593"/>
                </a:cubicBezTo>
                <a:cubicBezTo>
                  <a:pt x="3215504" y="998520"/>
                  <a:pt x="3437904" y="1977610"/>
                  <a:pt x="2436165" y="1858478"/>
                </a:cubicBezTo>
                <a:cubicBezTo>
                  <a:pt x="2011599" y="2601151"/>
                  <a:pt x="882536" y="2351854"/>
                  <a:pt x="774656" y="1799249"/>
                </a:cubicBezTo>
                <a:cubicBezTo>
                  <a:pt x="-270424" y="1890200"/>
                  <a:pt x="-71450" y="969599"/>
                  <a:pt x="294220" y="961638"/>
                </a:cubicBezTo>
                <a:cubicBezTo>
                  <a:pt x="117236" y="580357"/>
                  <a:pt x="554499" y="167047"/>
                  <a:pt x="910086" y="371399"/>
                </a:cubicBezTo>
                <a:close/>
              </a:path>
            </a:pathLst>
          </a:cu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dirty="0">
                <a:solidFill>
                  <a:schemeClr val="tx1"/>
                </a:solidFill>
              </a:rPr>
              <a:t>PSTN</a:t>
            </a:r>
          </a:p>
        </p:txBody>
      </p:sp>
      <p:sp>
        <p:nvSpPr>
          <p:cNvPr id="19" name="TextBox 18"/>
          <p:cNvSpPr txBox="1"/>
          <p:nvPr/>
        </p:nvSpPr>
        <p:spPr>
          <a:xfrm>
            <a:off x="7305559" y="5175361"/>
            <a:ext cx="465535" cy="300082"/>
          </a:xfrm>
          <a:prstGeom prst="rect">
            <a:avLst/>
          </a:prstGeom>
          <a:noFill/>
        </p:spPr>
        <p:txBody>
          <a:bodyPr wrap="square" rtlCol="0">
            <a:spAutoFit/>
          </a:bodyPr>
          <a:lstStyle/>
          <a:p>
            <a:r>
              <a:rPr lang="en-US" sz="1350" b="1" dirty="0">
                <a:solidFill>
                  <a:schemeClr val="bg1"/>
                </a:solidFill>
              </a:rPr>
              <a:t>IVR</a:t>
            </a:r>
          </a:p>
        </p:txBody>
      </p:sp>
      <p:cxnSp>
        <p:nvCxnSpPr>
          <p:cNvPr id="5" name="Straight Connector 4"/>
          <p:cNvCxnSpPr/>
          <p:nvPr/>
        </p:nvCxnSpPr>
        <p:spPr>
          <a:xfrm flipV="1">
            <a:off x="1561512" y="5001499"/>
            <a:ext cx="1575676" cy="21420"/>
          </a:xfrm>
          <a:prstGeom prst="line">
            <a:avLst/>
          </a:prstGeom>
          <a:ln w="984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48082" y="4993985"/>
            <a:ext cx="1164176" cy="507831"/>
          </a:xfrm>
          <a:prstGeom prst="rect">
            <a:avLst/>
          </a:prstGeom>
          <a:noFill/>
        </p:spPr>
        <p:txBody>
          <a:bodyPr wrap="square" rtlCol="0">
            <a:spAutoFit/>
          </a:bodyPr>
          <a:lstStyle/>
          <a:p>
            <a:r>
              <a:rPr lang="en-US" sz="1350" dirty="0">
                <a:solidFill>
                  <a:srgbClr val="FF0000"/>
                </a:solidFill>
              </a:rPr>
              <a:t>New SIP Trunk</a:t>
            </a:r>
          </a:p>
        </p:txBody>
      </p:sp>
      <p:sp>
        <p:nvSpPr>
          <p:cNvPr id="21" name="TextBox 20"/>
          <p:cNvSpPr txBox="1"/>
          <p:nvPr/>
        </p:nvSpPr>
        <p:spPr>
          <a:xfrm>
            <a:off x="3902280" y="4993985"/>
            <a:ext cx="894522" cy="300082"/>
          </a:xfrm>
          <a:prstGeom prst="rect">
            <a:avLst/>
          </a:prstGeom>
          <a:noFill/>
        </p:spPr>
        <p:txBody>
          <a:bodyPr wrap="square" rtlCol="0">
            <a:spAutoFit/>
          </a:bodyPr>
          <a:lstStyle/>
          <a:p>
            <a:r>
              <a:rPr lang="en-US" sz="1350" dirty="0">
                <a:solidFill>
                  <a:srgbClr val="FF0000"/>
                </a:solidFill>
              </a:rPr>
              <a:t>SIP Trunk</a:t>
            </a:r>
          </a:p>
        </p:txBody>
      </p:sp>
      <p:pic>
        <p:nvPicPr>
          <p:cNvPr id="16" name="Picture 15"/>
          <p:cNvPicPr>
            <a:picLocks noChangeAspect="1"/>
          </p:cNvPicPr>
          <p:nvPr/>
        </p:nvPicPr>
        <p:blipFill>
          <a:blip r:embed="rId4">
            <a:biLevel thresh="25000"/>
          </a:blip>
          <a:stretch>
            <a:fillRect/>
          </a:stretch>
        </p:blipFill>
        <p:spPr>
          <a:xfrm>
            <a:off x="5037148" y="4571668"/>
            <a:ext cx="549482" cy="700590"/>
          </a:xfrm>
          <a:prstGeom prst="rect">
            <a:avLst/>
          </a:prstGeom>
        </p:spPr>
      </p:pic>
      <p:cxnSp>
        <p:nvCxnSpPr>
          <p:cNvPr id="22" name="Straight Connector 21"/>
          <p:cNvCxnSpPr/>
          <p:nvPr/>
        </p:nvCxnSpPr>
        <p:spPr>
          <a:xfrm flipV="1">
            <a:off x="3378887" y="5001499"/>
            <a:ext cx="1837635" cy="8987"/>
          </a:xfrm>
          <a:prstGeom prst="line">
            <a:avLst/>
          </a:prstGeom>
          <a:ln w="9842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biLevel thresh="25000"/>
          </a:blip>
          <a:stretch>
            <a:fillRect/>
          </a:stretch>
        </p:blipFill>
        <p:spPr>
          <a:xfrm>
            <a:off x="2998876" y="4609442"/>
            <a:ext cx="549482" cy="700590"/>
          </a:xfrm>
          <a:prstGeom prst="rect">
            <a:avLst/>
          </a:prstGeom>
        </p:spPr>
      </p:pic>
    </p:spTree>
    <p:extLst>
      <p:ext uri="{BB962C8B-B14F-4D97-AF65-F5344CB8AC3E}">
        <p14:creationId xmlns:p14="http://schemas.microsoft.com/office/powerpoint/2010/main" val="3589182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Wholesale Fraud / Toll Bypass</a:t>
            </a:r>
          </a:p>
        </p:txBody>
      </p:sp>
      <p:sp>
        <p:nvSpPr>
          <p:cNvPr id="4" name="Content Placeholder 3"/>
          <p:cNvSpPr>
            <a:spLocks noGrp="1"/>
          </p:cNvSpPr>
          <p:nvPr>
            <p:ph idx="1"/>
          </p:nvPr>
        </p:nvSpPr>
        <p:spPr>
          <a:xfrm>
            <a:off x="534842" y="1153723"/>
            <a:ext cx="7972425" cy="798161"/>
          </a:xfrm>
        </p:spPr>
        <p:txBody>
          <a:bodyPr>
            <a:noAutofit/>
          </a:bodyPr>
          <a:lstStyle/>
          <a:p>
            <a:pPr marL="0" indent="0">
              <a:buNone/>
            </a:pPr>
            <a:r>
              <a:rPr lang="en-US" sz="2400" dirty="0" smtClean="0"/>
              <a:t>A few Google searches and you can find services to sell minutes to. These may or may not be legit, and may or may not catch you if they are.</a:t>
            </a:r>
          </a:p>
        </p:txBody>
      </p:sp>
      <p:pic>
        <p:nvPicPr>
          <p:cNvPr id="5" name="Picture 4"/>
          <p:cNvPicPr>
            <a:picLocks noChangeAspect="1"/>
          </p:cNvPicPr>
          <p:nvPr/>
        </p:nvPicPr>
        <p:blipFill>
          <a:blip r:embed="rId3"/>
          <a:stretch>
            <a:fillRect/>
          </a:stretch>
        </p:blipFill>
        <p:spPr>
          <a:xfrm>
            <a:off x="5029043" y="2761439"/>
            <a:ext cx="3832779" cy="3125011"/>
          </a:xfrm>
          <a:prstGeom prst="rect">
            <a:avLst/>
          </a:prstGeom>
        </p:spPr>
      </p:pic>
      <p:pic>
        <p:nvPicPr>
          <p:cNvPr id="6" name="Picture 5"/>
          <p:cNvPicPr>
            <a:picLocks noChangeAspect="1"/>
          </p:cNvPicPr>
          <p:nvPr/>
        </p:nvPicPr>
        <p:blipFill>
          <a:blip r:embed="rId4"/>
          <a:stretch>
            <a:fillRect/>
          </a:stretch>
        </p:blipFill>
        <p:spPr>
          <a:xfrm>
            <a:off x="534842" y="2761439"/>
            <a:ext cx="4398006" cy="3125011"/>
          </a:xfrm>
          <a:prstGeom prst="rect">
            <a:avLst/>
          </a:prstGeom>
        </p:spPr>
      </p:pic>
    </p:spTree>
    <p:extLst>
      <p:ext uri="{BB962C8B-B14F-4D97-AF65-F5344CB8AC3E}">
        <p14:creationId xmlns:p14="http://schemas.microsoft.com/office/powerpoint/2010/main" val="1261247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815840"/>
            <a:ext cx="7772400" cy="953135"/>
          </a:xfrm>
        </p:spPr>
        <p:txBody>
          <a:bodyPr/>
          <a:lstStyle/>
          <a:p>
            <a:r>
              <a:rPr lang="en-US" dirty="0" smtClean="0"/>
              <a:t>Finding targets</a:t>
            </a:r>
            <a:endParaRPr lang="en-US" dirty="0"/>
          </a:p>
        </p:txBody>
      </p:sp>
      <p:grpSp>
        <p:nvGrpSpPr>
          <p:cNvPr id="6" name="Group 5"/>
          <p:cNvGrpSpPr/>
          <p:nvPr/>
        </p:nvGrpSpPr>
        <p:grpSpPr>
          <a:xfrm>
            <a:off x="858195" y="725298"/>
            <a:ext cx="6939930" cy="4071937"/>
            <a:chOff x="1102035" y="1575026"/>
            <a:chExt cx="6939930" cy="4071937"/>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035" y="1575026"/>
              <a:ext cx="6939930" cy="4071937"/>
            </a:xfrm>
            <a:prstGeom prst="rect">
              <a:avLst/>
            </a:prstGeom>
          </p:spPr>
        </p:pic>
        <p:sp>
          <p:nvSpPr>
            <p:cNvPr id="8" name="Rectangular Callout 7"/>
            <p:cNvSpPr/>
            <p:nvPr/>
          </p:nvSpPr>
          <p:spPr>
            <a:xfrm>
              <a:off x="4876800" y="4586514"/>
              <a:ext cx="2743200" cy="711200"/>
            </a:xfrm>
            <a:prstGeom prst="wedgeRectCallout">
              <a:avLst>
                <a:gd name="adj1" fmla="val -84854"/>
                <a:gd name="adj2" fmla="val -102430"/>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t>Now this is what I call a Target Rich Environment!</a:t>
              </a:r>
              <a:endParaRPr lang="en-US" sz="2000" dirty="0"/>
            </a:p>
          </p:txBody>
        </p:sp>
      </p:grpSp>
    </p:spTree>
    <p:extLst>
      <p:ext uri="{BB962C8B-B14F-4D97-AF65-F5344CB8AC3E}">
        <p14:creationId xmlns:p14="http://schemas.microsoft.com/office/powerpoint/2010/main" val="109446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5006</TotalTime>
  <Words>2647</Words>
  <Application>Microsoft Office PowerPoint</Application>
  <PresentationFormat>On-screen Show (4:3)</PresentationFormat>
  <Paragraphs>337</Paragraphs>
  <Slides>30</Slides>
  <Notes>21</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Courier New</vt:lpstr>
      <vt:lpstr>Gotham Bold</vt:lpstr>
      <vt:lpstr>Gotham-Medium</vt:lpstr>
      <vt:lpstr>Impact</vt:lpstr>
      <vt:lpstr>Lucida Grande</vt:lpstr>
      <vt:lpstr>Museo Sans 300</vt:lpstr>
      <vt:lpstr>Times New Roman</vt:lpstr>
      <vt:lpstr>Wingdings</vt:lpstr>
      <vt:lpstr>Office Theme</vt:lpstr>
      <vt:lpstr>Phone Meets Web</vt:lpstr>
      <vt:lpstr>What’s this about?</vt:lpstr>
      <vt:lpstr>The move to IP based PBX</vt:lpstr>
      <vt:lpstr>Fraud schemes</vt:lpstr>
      <vt:lpstr>International Revenue Sharing Fraud</vt:lpstr>
      <vt:lpstr>International Revenue Sharing Fraud</vt:lpstr>
      <vt:lpstr>Wholesale Fraud / Toll Bypass</vt:lpstr>
      <vt:lpstr>Wholesale Fraud / Toll Bypass</vt:lpstr>
      <vt:lpstr>Finding targets</vt:lpstr>
      <vt:lpstr>Rapid7 UDP Scans (scans.io) Comparing an Oct 2016 scan to Jul 2015 Elasticsearch/Kibana</vt:lpstr>
      <vt:lpstr>Censys.io – scans.io search engine</vt:lpstr>
      <vt:lpstr>Asterisk</vt:lpstr>
      <vt:lpstr>Protocols</vt:lpstr>
      <vt:lpstr>Asterisk REST Interface</vt:lpstr>
      <vt:lpstr>Tonight’s top ten Casting the OWASP Top Ten to Common VOIP SYStems</vt:lpstr>
      <vt:lpstr>OWASP Top 10 Vulnerabilities</vt:lpstr>
      <vt:lpstr>A1: Injection</vt:lpstr>
      <vt:lpstr>A2: Broken Authentication and Session Management </vt:lpstr>
      <vt:lpstr>A3: Cross-site Scripting</vt:lpstr>
      <vt:lpstr>A3 Demo</vt:lpstr>
      <vt:lpstr>A3 Demo</vt:lpstr>
      <vt:lpstr>A4: Insecure Direct Object References</vt:lpstr>
      <vt:lpstr>A4: Insecure Direct Object References</vt:lpstr>
      <vt:lpstr>A5: Security Misconfiguration</vt:lpstr>
      <vt:lpstr>A6: Sensitive Data Exposure</vt:lpstr>
      <vt:lpstr>A9: Using Components with Known Vulnerabilities</vt:lpstr>
      <vt:lpstr>A9: Using Components with Known Vulnerabilities</vt:lpstr>
      <vt:lpstr>A10: Unvalidated Redirects and Forwards</vt:lpstr>
      <vt:lpstr>Other Noteables</vt:lpstr>
      <vt:lpstr>Other Noteables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Calder</dc:creator>
  <cp:lastModifiedBy>Patrick McNeil</cp:lastModifiedBy>
  <cp:revision>66</cp:revision>
  <dcterms:created xsi:type="dcterms:W3CDTF">2013-10-03T18:23:08Z</dcterms:created>
  <dcterms:modified xsi:type="dcterms:W3CDTF">2016-10-31T00:28:51Z</dcterms:modified>
</cp:coreProperties>
</file>